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7.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8.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9.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0.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2.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3.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7" r:id="rId2"/>
    <p:sldMasterId id="2147484107" r:id="rId3"/>
    <p:sldMasterId id="2147484123" r:id="rId4"/>
    <p:sldMasterId id="2147484128" r:id="rId5"/>
    <p:sldMasterId id="2147484140" r:id="rId6"/>
    <p:sldMasterId id="2147484159" r:id="rId7"/>
    <p:sldMasterId id="2147484172" r:id="rId8"/>
    <p:sldMasterId id="2147484185" r:id="rId9"/>
    <p:sldMasterId id="2147484198" r:id="rId10"/>
    <p:sldMasterId id="2147484211" r:id="rId11"/>
    <p:sldMasterId id="2147484239" r:id="rId12"/>
    <p:sldMasterId id="2147484252" r:id="rId13"/>
    <p:sldMasterId id="2147484274" r:id="rId14"/>
  </p:sldMasterIdLst>
  <p:notesMasterIdLst>
    <p:notesMasterId r:id="rId67"/>
  </p:notesMasterIdLst>
  <p:handoutMasterIdLst>
    <p:handoutMasterId r:id="rId68"/>
  </p:handoutMasterIdLst>
  <p:sldIdLst>
    <p:sldId id="378" r:id="rId15"/>
    <p:sldId id="380" r:id="rId16"/>
    <p:sldId id="465" r:id="rId17"/>
    <p:sldId id="258" r:id="rId18"/>
    <p:sldId id="659" r:id="rId19"/>
    <p:sldId id="373" r:id="rId20"/>
    <p:sldId id="601" r:id="rId21"/>
    <p:sldId id="657" r:id="rId22"/>
    <p:sldId id="395" r:id="rId23"/>
    <p:sldId id="530" r:id="rId24"/>
    <p:sldId id="413" r:id="rId25"/>
    <p:sldId id="383" r:id="rId26"/>
    <p:sldId id="384" r:id="rId27"/>
    <p:sldId id="464" r:id="rId28"/>
    <p:sldId id="658" r:id="rId29"/>
    <p:sldId id="529" r:id="rId30"/>
    <p:sldId id="389" r:id="rId31"/>
    <p:sldId id="390" r:id="rId32"/>
    <p:sldId id="391" r:id="rId33"/>
    <p:sldId id="533" r:id="rId34"/>
    <p:sldId id="392" r:id="rId35"/>
    <p:sldId id="597" r:id="rId36"/>
    <p:sldId id="394" r:id="rId37"/>
    <p:sldId id="444" r:id="rId38"/>
    <p:sldId id="459" r:id="rId39"/>
    <p:sldId id="460" r:id="rId40"/>
    <p:sldId id="593" r:id="rId41"/>
    <p:sldId id="594" r:id="rId42"/>
    <p:sldId id="432" r:id="rId43"/>
    <p:sldId id="434" r:id="rId44"/>
    <p:sldId id="531" r:id="rId45"/>
    <p:sldId id="436" r:id="rId46"/>
    <p:sldId id="437" r:id="rId47"/>
    <p:sldId id="439" r:id="rId48"/>
    <p:sldId id="440" r:id="rId49"/>
    <p:sldId id="402" r:id="rId50"/>
    <p:sldId id="572" r:id="rId51"/>
    <p:sldId id="585" r:id="rId52"/>
    <p:sldId id="586" r:id="rId53"/>
    <p:sldId id="582" r:id="rId54"/>
    <p:sldId id="587" r:id="rId55"/>
    <p:sldId id="588" r:id="rId56"/>
    <p:sldId id="589" r:id="rId57"/>
    <p:sldId id="590" r:id="rId58"/>
    <p:sldId id="591" r:id="rId59"/>
    <p:sldId id="640" r:id="rId60"/>
    <p:sldId id="457" r:id="rId61"/>
    <p:sldId id="469" r:id="rId62"/>
    <p:sldId id="471" r:id="rId63"/>
    <p:sldId id="656" r:id="rId64"/>
    <p:sldId id="532" r:id="rId65"/>
    <p:sldId id="458" r:id="rId66"/>
  </p:sldIdLst>
  <p:sldSz cx="12192000" cy="6858000"/>
  <p:notesSz cx="6794500" cy="9931400"/>
  <p:defaultTex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465"/>
            <p14:sldId id="258"/>
            <p14:sldId id="659"/>
            <p14:sldId id="373"/>
            <p14:sldId id="601"/>
            <p14:sldId id="657"/>
            <p14:sldId id="395"/>
            <p14:sldId id="530"/>
            <p14:sldId id="413"/>
            <p14:sldId id="383"/>
            <p14:sldId id="384"/>
            <p14:sldId id="464"/>
            <p14:sldId id="658"/>
            <p14:sldId id="529"/>
            <p14:sldId id="389"/>
            <p14:sldId id="390"/>
            <p14:sldId id="391"/>
            <p14:sldId id="533"/>
            <p14:sldId id="392"/>
            <p14:sldId id="597"/>
            <p14:sldId id="394"/>
            <p14:sldId id="444"/>
            <p14:sldId id="459"/>
            <p14:sldId id="460"/>
            <p14:sldId id="593"/>
            <p14:sldId id="594"/>
            <p14:sldId id="432"/>
            <p14:sldId id="434"/>
            <p14:sldId id="531"/>
            <p14:sldId id="436"/>
            <p14:sldId id="437"/>
            <p14:sldId id="439"/>
            <p14:sldId id="440"/>
            <p14:sldId id="402"/>
            <p14:sldId id="572"/>
            <p14:sldId id="585"/>
            <p14:sldId id="586"/>
            <p14:sldId id="582"/>
            <p14:sldId id="587"/>
            <p14:sldId id="588"/>
            <p14:sldId id="589"/>
            <p14:sldId id="590"/>
            <p14:sldId id="591"/>
            <p14:sldId id="640"/>
            <p14:sldId id="457"/>
            <p14:sldId id="469"/>
            <p14:sldId id="471"/>
            <p14:sldId id="656"/>
            <p14:sldId id="532"/>
            <p14:sldId id="458"/>
          </p14:sldIdLst>
        </p14:section>
      </p14:sectionLst>
    </p:ext>
    <p:ext uri="{EFAFB233-063F-42B5-8137-9DF3F51BA10A}">
      <p15:sldGuideLst xmlns:p15="http://schemas.microsoft.com/office/powerpoint/2012/main">
        <p15:guide id="1" orient="horz" pos="3362" userDrawn="1">
          <p15:clr>
            <a:srgbClr val="A4A3A4"/>
          </p15:clr>
        </p15:guide>
        <p15:guide id="2" pos="5813" userDrawn="1">
          <p15:clr>
            <a:srgbClr val="A4A3A4"/>
          </p15:clr>
        </p15:guide>
        <p15:guide id="3" orient="horz" pos="2024" userDrawn="1">
          <p15:clr>
            <a:srgbClr val="A4A3A4"/>
          </p15:clr>
        </p15:guide>
      </p15:sldGuideLst>
    </p:ext>
    <p:ext uri="{2D200454-40CA-4A62-9FC3-DE9A4176ACB9}">
      <p15:notesGuideLst xmlns:p15="http://schemas.microsoft.com/office/powerpoint/2012/main">
        <p15:guide id="1" orient="horz" pos="2881" userDrawn="1">
          <p15:clr>
            <a:srgbClr val="A4A3A4"/>
          </p15:clr>
        </p15:guide>
        <p15:guide id="2" pos="2159" userDrawn="1">
          <p15:clr>
            <a:srgbClr val="A4A3A4"/>
          </p15:clr>
        </p15:guide>
        <p15:guide id="3" orient="horz" pos="3129" userDrawn="1">
          <p15:clr>
            <a:srgbClr val="A4A3A4"/>
          </p15:clr>
        </p15:guide>
        <p15:guide id="4" pos="214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4C3CBD"/>
    <a:srgbClr val="007FA3"/>
    <a:srgbClr val="211A52"/>
    <a:srgbClr val="5E9695"/>
    <a:srgbClr val="FF6600"/>
    <a:srgbClr val="DF6752"/>
    <a:srgbClr val="99CCFF"/>
    <a:srgbClr val="6699FF"/>
    <a:srgbClr val="3399FF"/>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A615FD0-4297-44D9-8C77-BBF1A013323D}" v="10" dt="2024-04-29T07:46:41.803"/>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217" autoAdjust="0"/>
    <p:restoredTop sz="73144" autoAdjust="0"/>
  </p:normalViewPr>
  <p:slideViewPr>
    <p:cSldViewPr snapToGrid="0" snapToObjects="1">
      <p:cViewPr varScale="1">
        <p:scale>
          <a:sx n="91" d="100"/>
          <a:sy n="91" d="100"/>
        </p:scale>
        <p:origin x="1086" y="90"/>
      </p:cViewPr>
      <p:guideLst>
        <p:guide orient="horz" pos="3362"/>
        <p:guide pos="5813"/>
        <p:guide orient="horz" pos="2024"/>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snapToObjects="1" showGuides="1">
      <p:cViewPr varScale="1">
        <p:scale>
          <a:sx n="96" d="100"/>
          <a:sy n="96" d="100"/>
        </p:scale>
        <p:origin x="3642" y="96"/>
      </p:cViewPr>
      <p:guideLst>
        <p:guide orient="horz" pos="2881"/>
        <p:guide pos="2159"/>
        <p:guide orient="horz" pos="3129"/>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microsoft.com/office/2015/10/relationships/revisionInfo" Target="revisionInfo.xml"/><Relationship Id="rId5" Type="http://schemas.openxmlformats.org/officeDocument/2006/relationships/slideMaster" Target="slideMasters/slideMaster5.xml"/><Relationship Id="rId61" Type="http://schemas.openxmlformats.org/officeDocument/2006/relationships/slide" Target="slides/slide47.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notesMaster" Target="notesMasters/notesMaster1.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 Type="http://schemas.openxmlformats.org/officeDocument/2006/relationships/slideMaster" Target="slideMasters/slideMaster7.xml"/><Relationship Id="rId7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kael Steensen Kristensen" userId="b83ab848-736c-46a7-bc9c-fee63635d2fc" providerId="ADAL" clId="{9A615FD0-4297-44D9-8C77-BBF1A013323D}"/>
    <pc:docChg chg="undo redo custSel modSld modMainMaster">
      <pc:chgData name="Mikael Steensen Kristensen" userId="b83ab848-736c-46a7-bc9c-fee63635d2fc" providerId="ADAL" clId="{9A615FD0-4297-44D9-8C77-BBF1A013323D}" dt="2024-04-29T07:47:12.617" v="206"/>
      <pc:docMkLst>
        <pc:docMk/>
      </pc:docMkLst>
      <pc:sldChg chg="modSp mod">
        <pc:chgData name="Mikael Steensen Kristensen" userId="b83ab848-736c-46a7-bc9c-fee63635d2fc" providerId="ADAL" clId="{9A615FD0-4297-44D9-8C77-BBF1A013323D}" dt="2024-04-19T08:21:41.101" v="85" actId="20577"/>
        <pc:sldMkLst>
          <pc:docMk/>
          <pc:sldMk cId="2290672695" sldId="378"/>
        </pc:sldMkLst>
        <pc:spChg chg="mod">
          <ac:chgData name="Mikael Steensen Kristensen" userId="b83ab848-736c-46a7-bc9c-fee63635d2fc" providerId="ADAL" clId="{9A615FD0-4297-44D9-8C77-BBF1A013323D}" dt="2024-04-19T08:21:41.101" v="85" actId="20577"/>
          <ac:spMkLst>
            <pc:docMk/>
            <pc:sldMk cId="2290672695" sldId="378"/>
            <ac:spMk id="7" creationId="{00000000-0000-0000-0000-000000000000}"/>
          </ac:spMkLst>
        </pc:spChg>
      </pc:sldChg>
      <pc:sldChg chg="modNotesTx">
        <pc:chgData name="Mikael Steensen Kristensen" userId="b83ab848-736c-46a7-bc9c-fee63635d2fc" providerId="ADAL" clId="{9A615FD0-4297-44D9-8C77-BBF1A013323D}" dt="2024-04-29T07:34:27.209" v="185" actId="20577"/>
        <pc:sldMkLst>
          <pc:docMk/>
          <pc:sldMk cId="2815768861" sldId="440"/>
        </pc:sldMkLst>
      </pc:sldChg>
      <pc:sldChg chg="addSp modSp">
        <pc:chgData name="Mikael Steensen Kristensen" userId="b83ab848-736c-46a7-bc9c-fee63635d2fc" providerId="ADAL" clId="{9A615FD0-4297-44D9-8C77-BBF1A013323D}" dt="2024-04-29T07:45:54.709" v="194"/>
        <pc:sldMkLst>
          <pc:docMk/>
          <pc:sldMk cId="1307609474" sldId="588"/>
        </pc:sldMkLst>
        <pc:spChg chg="add mod">
          <ac:chgData name="Mikael Steensen Kristensen" userId="b83ab848-736c-46a7-bc9c-fee63635d2fc" providerId="ADAL" clId="{9A615FD0-4297-44D9-8C77-BBF1A013323D}" dt="2024-04-29T07:45:54.709" v="194"/>
          <ac:spMkLst>
            <pc:docMk/>
            <pc:sldMk cId="1307609474" sldId="588"/>
            <ac:spMk id="2" creationId="{1D925717-3280-B4FB-7D0B-2D7860D07241}"/>
          </ac:spMkLst>
        </pc:spChg>
      </pc:sldChg>
      <pc:sldChg chg="addSp delSp modSp mod">
        <pc:chgData name="Mikael Steensen Kristensen" userId="b83ab848-736c-46a7-bc9c-fee63635d2fc" providerId="ADAL" clId="{9A615FD0-4297-44D9-8C77-BBF1A013323D}" dt="2024-04-29T07:47:12.617" v="206"/>
        <pc:sldMkLst>
          <pc:docMk/>
          <pc:sldMk cId="1821303949" sldId="589"/>
        </pc:sldMkLst>
        <pc:spChg chg="add mod">
          <ac:chgData name="Mikael Steensen Kristensen" userId="b83ab848-736c-46a7-bc9c-fee63635d2fc" providerId="ADAL" clId="{9A615FD0-4297-44D9-8C77-BBF1A013323D}" dt="2024-04-29T07:46:24.872" v="200"/>
          <ac:spMkLst>
            <pc:docMk/>
            <pc:sldMk cId="1821303949" sldId="589"/>
            <ac:spMk id="2" creationId="{F41A3110-F0AD-E824-B099-CE17872E9CE8}"/>
          </ac:spMkLst>
        </pc:spChg>
        <pc:spChg chg="add mod">
          <ac:chgData name="Mikael Steensen Kristensen" userId="b83ab848-736c-46a7-bc9c-fee63635d2fc" providerId="ADAL" clId="{9A615FD0-4297-44D9-8C77-BBF1A013323D}" dt="2024-04-29T07:47:12.617" v="206"/>
          <ac:spMkLst>
            <pc:docMk/>
            <pc:sldMk cId="1821303949" sldId="589"/>
            <ac:spMk id="3" creationId="{2B490037-9EEE-F6CC-61D7-46C2FC0A3F22}"/>
          </ac:spMkLst>
        </pc:spChg>
        <pc:spChg chg="add del mod">
          <ac:chgData name="Mikael Steensen Kristensen" userId="b83ab848-736c-46a7-bc9c-fee63635d2fc" providerId="ADAL" clId="{9A615FD0-4297-44D9-8C77-BBF1A013323D}" dt="2024-04-29T07:47:09.657" v="205" actId="478"/>
          <ac:spMkLst>
            <pc:docMk/>
            <pc:sldMk cId="1821303949" sldId="589"/>
            <ac:spMk id="6" creationId="{660B6B9F-86C8-516F-29AA-97F24A364192}"/>
          </ac:spMkLst>
        </pc:spChg>
        <pc:spChg chg="del mod">
          <ac:chgData name="Mikael Steensen Kristensen" userId="b83ab848-736c-46a7-bc9c-fee63635d2fc" providerId="ADAL" clId="{9A615FD0-4297-44D9-8C77-BBF1A013323D}" dt="2024-04-29T07:46:51.350" v="203" actId="478"/>
          <ac:spMkLst>
            <pc:docMk/>
            <pc:sldMk cId="1821303949" sldId="589"/>
            <ac:spMk id="20" creationId="{A65EB088-AB98-D6A7-3519-F09DF4FB55E8}"/>
          </ac:spMkLst>
        </pc:spChg>
      </pc:sldChg>
      <pc:sldChg chg="modSp mod">
        <pc:chgData name="Mikael Steensen Kristensen" userId="b83ab848-736c-46a7-bc9c-fee63635d2fc" providerId="ADAL" clId="{9A615FD0-4297-44D9-8C77-BBF1A013323D}" dt="2024-04-19T08:21:44.343" v="87" actId="20577"/>
        <pc:sldMkLst>
          <pc:docMk/>
          <pc:sldMk cId="1990974585" sldId="593"/>
        </pc:sldMkLst>
        <pc:spChg chg="mod">
          <ac:chgData name="Mikael Steensen Kristensen" userId="b83ab848-736c-46a7-bc9c-fee63635d2fc" providerId="ADAL" clId="{9A615FD0-4297-44D9-8C77-BBF1A013323D}" dt="2024-04-19T08:21:44.343" v="87" actId="20577"/>
          <ac:spMkLst>
            <pc:docMk/>
            <pc:sldMk cId="1990974585" sldId="593"/>
            <ac:spMk id="20" creationId="{C677A78B-E1CC-4F76-8806-3460C40C56DD}"/>
          </ac:spMkLst>
        </pc:spChg>
      </pc:sldChg>
      <pc:sldChg chg="addSp delSp modSp mod">
        <pc:chgData name="Mikael Steensen Kristensen" userId="b83ab848-736c-46a7-bc9c-fee63635d2fc" providerId="ADAL" clId="{9A615FD0-4297-44D9-8C77-BBF1A013323D}" dt="2024-04-19T08:01:34.266" v="75" actId="20577"/>
        <pc:sldMkLst>
          <pc:docMk/>
          <pc:sldMk cId="506020388" sldId="601"/>
        </pc:sldMkLst>
        <pc:spChg chg="mod">
          <ac:chgData name="Mikael Steensen Kristensen" userId="b83ab848-736c-46a7-bc9c-fee63635d2fc" providerId="ADAL" clId="{9A615FD0-4297-44D9-8C77-BBF1A013323D}" dt="2024-04-19T08:01:34.266" v="75" actId="20577"/>
          <ac:spMkLst>
            <pc:docMk/>
            <pc:sldMk cId="506020388" sldId="601"/>
            <ac:spMk id="20" creationId="{00000000-0000-0000-0000-000000000000}"/>
          </ac:spMkLst>
        </pc:spChg>
        <pc:picChg chg="add del mod ord">
          <ac:chgData name="Mikael Steensen Kristensen" userId="b83ab848-736c-46a7-bc9c-fee63635d2fc" providerId="ADAL" clId="{9A615FD0-4297-44D9-8C77-BBF1A013323D}" dt="2024-04-19T08:00:39.787" v="46" actId="478"/>
          <ac:picMkLst>
            <pc:docMk/>
            <pc:sldMk cId="506020388" sldId="601"/>
            <ac:picMk id="7" creationId="{12E2A81A-0C8F-D5DB-DC00-AD69F76D121F}"/>
          </ac:picMkLst>
        </pc:picChg>
        <pc:picChg chg="mod">
          <ac:chgData name="Mikael Steensen Kristensen" userId="b83ab848-736c-46a7-bc9c-fee63635d2fc" providerId="ADAL" clId="{9A615FD0-4297-44D9-8C77-BBF1A013323D}" dt="2024-04-19T07:58:01.512" v="33" actId="1076"/>
          <ac:picMkLst>
            <pc:docMk/>
            <pc:sldMk cId="506020388" sldId="601"/>
            <ac:picMk id="8" creationId="{00000000-0000-0000-0000-000000000000}"/>
          </ac:picMkLst>
        </pc:picChg>
        <pc:picChg chg="del">
          <ac:chgData name="Mikael Steensen Kristensen" userId="b83ab848-736c-46a7-bc9c-fee63635d2fc" providerId="ADAL" clId="{9A615FD0-4297-44D9-8C77-BBF1A013323D}" dt="2024-04-19T07:58:17.364" v="37" actId="478"/>
          <ac:picMkLst>
            <pc:docMk/>
            <pc:sldMk cId="506020388" sldId="601"/>
            <ac:picMk id="9" creationId="{00000000-0000-0000-0000-000000000000}"/>
          </ac:picMkLst>
        </pc:picChg>
        <pc:picChg chg="mod">
          <ac:chgData name="Mikael Steensen Kristensen" userId="b83ab848-736c-46a7-bc9c-fee63635d2fc" providerId="ADAL" clId="{9A615FD0-4297-44D9-8C77-BBF1A013323D}" dt="2024-04-19T07:58:12.723" v="35" actId="1076"/>
          <ac:picMkLst>
            <pc:docMk/>
            <pc:sldMk cId="506020388" sldId="601"/>
            <ac:picMk id="10" creationId="{9E76D041-0170-9C29-DD1B-34EB6FBD707D}"/>
          </ac:picMkLst>
        </pc:picChg>
        <pc:picChg chg="mod">
          <ac:chgData name="Mikael Steensen Kristensen" userId="b83ab848-736c-46a7-bc9c-fee63635d2fc" providerId="ADAL" clId="{9A615FD0-4297-44D9-8C77-BBF1A013323D}" dt="2024-04-19T07:57:45.293" v="29" actId="1076"/>
          <ac:picMkLst>
            <pc:docMk/>
            <pc:sldMk cId="506020388" sldId="601"/>
            <ac:picMk id="11" creationId="{AFD45493-EE2A-EA5B-DE9B-7D9698ED4120}"/>
          </ac:picMkLst>
        </pc:picChg>
        <pc:picChg chg="mod">
          <ac:chgData name="Mikael Steensen Kristensen" userId="b83ab848-736c-46a7-bc9c-fee63635d2fc" providerId="ADAL" clId="{9A615FD0-4297-44D9-8C77-BBF1A013323D}" dt="2024-04-19T07:57:30.551" v="25" actId="1076"/>
          <ac:picMkLst>
            <pc:docMk/>
            <pc:sldMk cId="506020388" sldId="601"/>
            <ac:picMk id="14" creationId="{00000000-0000-0000-0000-000000000000}"/>
          </ac:picMkLst>
        </pc:picChg>
      </pc:sldChg>
      <pc:sldChg chg="modSp mod">
        <pc:chgData name="Mikael Steensen Kristensen" userId="b83ab848-736c-46a7-bc9c-fee63635d2fc" providerId="ADAL" clId="{9A615FD0-4297-44D9-8C77-BBF1A013323D}" dt="2024-04-29T07:11:29.414" v="116" actId="20577"/>
        <pc:sldMkLst>
          <pc:docMk/>
          <pc:sldMk cId="3438864741" sldId="657"/>
        </pc:sldMkLst>
        <pc:spChg chg="mod">
          <ac:chgData name="Mikael Steensen Kristensen" userId="b83ab848-736c-46a7-bc9c-fee63635d2fc" providerId="ADAL" clId="{9A615FD0-4297-44D9-8C77-BBF1A013323D}" dt="2024-04-29T07:11:29.414" v="116" actId="20577"/>
          <ac:spMkLst>
            <pc:docMk/>
            <pc:sldMk cId="3438864741" sldId="657"/>
            <ac:spMk id="6156" creationId="{00000000-0000-0000-0000-000000000000}"/>
          </ac:spMkLst>
        </pc:spChg>
      </pc:sldChg>
      <pc:sldMasterChg chg="addSp delSp modSp mod">
        <pc:chgData name="Mikael Steensen Kristensen" userId="b83ab848-736c-46a7-bc9c-fee63635d2fc" providerId="ADAL" clId="{9A615FD0-4297-44D9-8C77-BBF1A013323D}" dt="2024-04-19T07:54:33.828" v="1"/>
        <pc:sldMasterMkLst>
          <pc:docMk/>
          <pc:sldMasterMk cId="2573971485" sldId="2147484172"/>
        </pc:sldMasterMkLst>
        <pc:picChg chg="del">
          <ac:chgData name="Mikael Steensen Kristensen" userId="b83ab848-736c-46a7-bc9c-fee63635d2fc" providerId="ADAL" clId="{9A615FD0-4297-44D9-8C77-BBF1A013323D}" dt="2024-04-19T07:54:32.818" v="0" actId="478"/>
          <ac:picMkLst>
            <pc:docMk/>
            <pc:sldMasterMk cId="2573971485" sldId="2147484172"/>
            <ac:picMk id="2" creationId="{00000000-0000-0000-0000-000000000000}"/>
          </ac:picMkLst>
        </pc:picChg>
        <pc:picChg chg="add mod">
          <ac:chgData name="Mikael Steensen Kristensen" userId="b83ab848-736c-46a7-bc9c-fee63635d2fc" providerId="ADAL" clId="{9A615FD0-4297-44D9-8C77-BBF1A013323D}" dt="2024-04-19T07:54:33.828" v="1"/>
          <ac:picMkLst>
            <pc:docMk/>
            <pc:sldMasterMk cId="2573971485" sldId="2147484172"/>
            <ac:picMk id="3" creationId="{D3FC76ED-D2E4-BCAC-D6AB-798E01D0DFF8}"/>
          </ac:picMkLst>
        </pc:pic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Lbls>
            <c:dLbl>
              <c:idx val="0"/>
              <c:tx>
                <c:rich>
                  <a:bodyPr/>
                  <a:lstStyle/>
                  <a:p>
                    <a:fld id="{7193BD56-F7E3-4383-B4C2-D754BDE9A96F}"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'Ark1'!$A$2:$A$6</c:f>
              <c:strCache>
                <c:ptCount val="5"/>
                <c:pt idx="0">
                  <c:v>Uddannelse</c:v>
                </c:pt>
                <c:pt idx="1">
                  <c:v>Forskning (basistilskud)</c:v>
                </c:pt>
                <c:pt idx="2">
                  <c:v>Eksterne midler</c:v>
                </c:pt>
                <c:pt idx="3">
                  <c:v>Forskningsbaseret myndighedsbetjening</c:v>
                </c:pt>
                <c:pt idx="4">
                  <c:v>Øvrige indtægter</c:v>
                </c:pt>
              </c:strCache>
            </c:strRef>
          </c:cat>
          <c:val>
            <c:numRef>
              <c:f>'Ark1'!$B$2:$B$6</c:f>
              <c:numCache>
                <c:formatCode>General</c:formatCode>
                <c:ptCount val="5"/>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Bacheloroptag</c:v>
                </c:pt>
              </c:strCache>
            </c:strRef>
          </c:tx>
          <c:spPr>
            <a:ln w="28575" cap="rnd">
              <a:solidFill>
                <a:schemeClr val="accent1"/>
              </a:solidFill>
              <a:round/>
            </a:ln>
            <a:effectLst/>
          </c:spPr>
          <c:marker>
            <c:symbol val="none"/>
          </c:marker>
          <c:dLbls>
            <c:dLbl>
              <c:idx val="8"/>
              <c:layout>
                <c:manualLayout>
                  <c:x val="-3.4117338109431981E-2"/>
                  <c:y val="6.47001524551971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2A-48DD-8531-A736BD0B268B}"/>
                </c:ext>
              </c:extLst>
            </c:dLbl>
            <c:dLbl>
              <c:idx val="9"/>
              <c:layout>
                <c:manualLayout>
                  <c:x val="-3.9864222687101582E-2"/>
                  <c:y val="5.18372990843825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57E6-40AC-835A-815E6E818C5E}"/>
            </c:ext>
          </c:extLst>
        </c:ser>
        <c:ser>
          <c:idx val="1"/>
          <c:order val="1"/>
          <c:tx>
            <c:strRef>
              <c:f>'Ark1'!$C$1</c:f>
              <c:strCache>
                <c:ptCount val="1"/>
                <c:pt idx="0">
                  <c:v>Kandidatoptag</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2A-48DD-8531-A736BD0B268B}"/>
                </c:ext>
              </c:extLst>
            </c:dLbl>
            <c:dLbl>
              <c:idx val="9"/>
              <c:layout>
                <c:manualLayout>
                  <c:x val="-4.3695479072214646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57E6-40AC-835A-815E6E818C5E}"/>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sz="quarter" idx="1"/>
          </p:nvPr>
        </p:nvSpPr>
        <p:spPr>
          <a:xfrm>
            <a:off x="3848647" y="2"/>
            <a:ext cx="2944283" cy="498295"/>
          </a:xfrm>
          <a:prstGeom prst="rect">
            <a:avLst/>
          </a:prstGeom>
        </p:spPr>
        <p:txBody>
          <a:bodyPr vert="horz" lIns="91303" tIns="45651" rIns="91303" bIns="45651" rtlCol="0"/>
          <a:lstStyle>
            <a:lvl1pPr algn="r">
              <a:defRPr sz="1200"/>
            </a:lvl1pPr>
          </a:lstStyle>
          <a:p>
            <a:fld id="{A740EBAF-D955-C443-AB02-2BCBC7797572}" type="datetimeFigureOut">
              <a:rPr lang="en-US" smtClean="0"/>
              <a:t>10/2/2024</a:t>
            </a:fld>
            <a:endParaRPr lang="en-US"/>
          </a:p>
        </p:txBody>
      </p:sp>
      <p:sp>
        <p:nvSpPr>
          <p:cNvPr id="4" name="Footer Placeholder 3"/>
          <p:cNvSpPr>
            <a:spLocks noGrp="1"/>
          </p:cNvSpPr>
          <p:nvPr>
            <p:ph type="ftr" sz="quarter" idx="2"/>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5" name="Slide Number Placeholder 4"/>
          <p:cNvSpPr>
            <a:spLocks noGrp="1"/>
          </p:cNvSpPr>
          <p:nvPr>
            <p:ph type="sldNum" sz="quarter" idx="3"/>
          </p:nvPr>
        </p:nvSpPr>
        <p:spPr>
          <a:xfrm>
            <a:off x="3848647" y="9433109"/>
            <a:ext cx="2944283" cy="498294"/>
          </a:xfrm>
          <a:prstGeom prst="rect">
            <a:avLst/>
          </a:prstGeom>
        </p:spPr>
        <p:txBody>
          <a:bodyPr vert="horz" lIns="91303" tIns="45651" rIns="91303" bIns="45651" rtlCol="0" anchor="b"/>
          <a:lstStyle>
            <a:lvl1pPr algn="r">
              <a:defRPr sz="1200"/>
            </a:lvl1pPr>
          </a:lstStyle>
          <a:p>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idx="1"/>
          </p:nvPr>
        </p:nvSpPr>
        <p:spPr>
          <a:xfrm>
            <a:off x="3848647" y="2"/>
            <a:ext cx="2944283" cy="498295"/>
          </a:xfrm>
          <a:prstGeom prst="rect">
            <a:avLst/>
          </a:prstGeom>
        </p:spPr>
        <p:txBody>
          <a:bodyPr vert="horz" lIns="91303" tIns="45651" rIns="91303" bIns="45651" rtlCol="0"/>
          <a:lstStyle>
            <a:lvl1pPr algn="r">
              <a:defRPr sz="1200"/>
            </a:lvl1pPr>
          </a:lstStyle>
          <a:p>
            <a:fld id="{247A641A-FC50-3840-A830-42D90553FE8C}" type="datetimeFigureOut">
              <a:rPr lang="en-US" smtClean="0"/>
              <a:t>10/2/2024</a:t>
            </a:fld>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303" tIns="45651" rIns="91303" bIns="45651" rtlCol="0" anchor="ctr"/>
          <a:lstStyle/>
          <a:p>
            <a:endParaRPr lang="en-US"/>
          </a:p>
        </p:txBody>
      </p:sp>
      <p:sp>
        <p:nvSpPr>
          <p:cNvPr id="5" name="Notes Placeholder 4"/>
          <p:cNvSpPr>
            <a:spLocks noGrp="1"/>
          </p:cNvSpPr>
          <p:nvPr>
            <p:ph type="body" sz="quarter" idx="3"/>
          </p:nvPr>
        </p:nvSpPr>
        <p:spPr>
          <a:xfrm>
            <a:off x="679450" y="4779487"/>
            <a:ext cx="5435600" cy="3910489"/>
          </a:xfrm>
          <a:prstGeom prst="rect">
            <a:avLst/>
          </a:prstGeom>
        </p:spPr>
        <p:txBody>
          <a:bodyPr vert="horz" lIns="91303" tIns="45651" rIns="91303" bIns="45651"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7" name="Slide Number Placeholder 6"/>
          <p:cNvSpPr>
            <a:spLocks noGrp="1"/>
          </p:cNvSpPr>
          <p:nvPr>
            <p:ph type="sldNum" sz="quarter" idx="5"/>
          </p:nvPr>
        </p:nvSpPr>
        <p:spPr>
          <a:xfrm>
            <a:off x="3848647" y="9433109"/>
            <a:ext cx="2944283" cy="498294"/>
          </a:xfrm>
          <a:prstGeom prst="rect">
            <a:avLst/>
          </a:prstGeom>
        </p:spPr>
        <p:txBody>
          <a:bodyPr vert="horz" lIns="91303" tIns="45651" rIns="91303" bIns="45651" rtlCol="0" anchor="b"/>
          <a:lstStyle>
            <a:lvl1pPr algn="r">
              <a:defRPr sz="1200"/>
            </a:lvl1pPr>
          </a:lstStyle>
          <a:p>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a:t>
            </a:fld>
            <a:endParaRPr lang="en-US"/>
          </a:p>
        </p:txBody>
      </p:sp>
    </p:spTree>
    <p:extLst>
      <p:ext uri="{BB962C8B-B14F-4D97-AF65-F5344CB8AC3E}">
        <p14:creationId xmlns:p14="http://schemas.microsoft.com/office/powerpoint/2010/main" val="7876478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2023. Omfatter o</a:t>
            </a:r>
            <a:r>
              <a:rPr lang="da-DK" dirty="0"/>
              <a:t>rdinære heltidsstuderende,</a:t>
            </a:r>
            <a:r>
              <a:rPr lang="da-DK" baseline="0" dirty="0"/>
              <a:t> gæstestuderende og deltidsuddannelser</a:t>
            </a:r>
          </a:p>
          <a:p>
            <a:r>
              <a:rPr lang="da-DK" dirty="0"/>
              <a:t>Kilde: </a:t>
            </a:r>
            <a:r>
              <a:rPr lang="da-DK" dirty="0" err="1"/>
              <a:t>Qlikview</a:t>
            </a:r>
            <a:endParaRPr lang="da-DK" baseline="0" dirty="0"/>
          </a:p>
          <a:p>
            <a:endParaRPr lang="da-DK" dirty="0"/>
          </a:p>
          <a:p>
            <a:r>
              <a:rPr lang="da-DK" b="1" dirty="0"/>
              <a:t>Ph.d.</a:t>
            </a:r>
            <a:r>
              <a:rPr lang="da-DK" b="1" baseline="0" dirty="0"/>
              <a:t> studerende</a:t>
            </a:r>
          </a:p>
          <a:p>
            <a:r>
              <a:rPr lang="da-DK" baseline="0" dirty="0"/>
              <a:t>Kilde: ØA</a:t>
            </a:r>
          </a:p>
          <a:p>
            <a:r>
              <a:rPr lang="da-DK" baseline="0" dirty="0"/>
              <a:t>Note: Ph.d.-bestand pr. 31.12.2023 (AAU nøgletal)</a:t>
            </a:r>
            <a:endParaRPr lang="da-DK" dirty="0"/>
          </a:p>
          <a:p>
            <a:endParaRPr lang="da-DK" dirty="0"/>
          </a:p>
          <a:p>
            <a:r>
              <a:rPr lang="da-DK" b="1" dirty="0"/>
              <a:t>Årsværk</a:t>
            </a:r>
          </a:p>
          <a:p>
            <a:r>
              <a:rPr lang="da-DK" dirty="0"/>
              <a:t>Kilde:</a:t>
            </a:r>
            <a:r>
              <a:rPr lang="da-DK" baseline="0" dirty="0"/>
              <a:t> AAU nøgletal, opgjort 31.12.2023</a:t>
            </a:r>
          </a:p>
          <a:p>
            <a:endParaRPr lang="da-DK" baseline="0" dirty="0"/>
          </a:p>
          <a:p>
            <a:r>
              <a:rPr lang="da-DK" b="1" baseline="0" dirty="0"/>
              <a:t>Indtægter</a:t>
            </a:r>
          </a:p>
          <a:p>
            <a:r>
              <a:rPr lang="da-DK" b="0" baseline="0" dirty="0"/>
              <a:t>Kilde: AAU budget 2024 (godkendt af bestyrelsen december 2023)</a:t>
            </a:r>
          </a:p>
          <a:p>
            <a:endParaRPr lang="da-DK" b="1"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10</a:t>
            </a:fld>
            <a:endParaRPr lang="en-US"/>
          </a:p>
        </p:txBody>
      </p:sp>
    </p:spTree>
    <p:extLst>
      <p:ext uri="{BB962C8B-B14F-4D97-AF65-F5344CB8AC3E}">
        <p14:creationId xmlns:p14="http://schemas.microsoft.com/office/powerpoint/2010/main" val="1851453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11</a:t>
            </a:fld>
            <a:endParaRPr lang="en-US"/>
          </a:p>
        </p:txBody>
      </p:sp>
    </p:spTree>
    <p:extLst>
      <p:ext uri="{BB962C8B-B14F-4D97-AF65-F5344CB8AC3E}">
        <p14:creationId xmlns:p14="http://schemas.microsoft.com/office/powerpoint/2010/main" val="24347884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12</a:t>
            </a:fld>
            <a:endParaRPr lang="en-US"/>
          </a:p>
        </p:txBody>
      </p:sp>
    </p:spTree>
    <p:extLst>
      <p:ext uri="{BB962C8B-B14F-4D97-AF65-F5344CB8AC3E}">
        <p14:creationId xmlns:p14="http://schemas.microsoft.com/office/powerpoint/2010/main" val="33830950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13</a:t>
            </a:fld>
            <a:endParaRPr lang="en-US"/>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t>MIT Report: </a:t>
            </a:r>
            <a:r>
              <a:rPr lang="en-US" dirty="0"/>
              <a:t>”The global state of the art in engineering education” (Graham, Ruth for MIT, 2018)</a:t>
            </a:r>
            <a:endParaRPr lang="da-DK" baseline="0" dirty="0"/>
          </a:p>
          <a:p>
            <a:pPr defTabSz="913028">
              <a:defRPr/>
            </a:pPr>
            <a:r>
              <a:rPr lang="da-DK" baseline="0" dirty="0"/>
              <a:t>Rapport fra </a:t>
            </a:r>
            <a:r>
              <a:rPr lang="da-DK" dirty="0"/>
              <a:t>Massachusetts </a:t>
            </a:r>
            <a:r>
              <a:rPr lang="da-DK" dirty="0" err="1"/>
              <a:t>Institute</a:t>
            </a:r>
            <a:r>
              <a:rPr lang="da-DK" dirty="0"/>
              <a:t> of Technology (MIT)</a:t>
            </a:r>
            <a:r>
              <a:rPr lang="da-DK" baseline="0" dirty="0"/>
              <a:t>,</a:t>
            </a:r>
            <a:r>
              <a:rPr lang="da-DK" dirty="0"/>
              <a:t> marts 2018.</a:t>
            </a:r>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14</a:t>
            </a:fld>
            <a:endParaRPr lang="en-US"/>
          </a:p>
        </p:txBody>
      </p:sp>
    </p:spTree>
    <p:extLst>
      <p:ext uri="{BB962C8B-B14F-4D97-AF65-F5344CB8AC3E}">
        <p14:creationId xmlns:p14="http://schemas.microsoft.com/office/powerpoint/2010/main" val="29574081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highlight>
                  <a:srgbClr val="FFFF00"/>
                </a:highlight>
              </a:rPr>
              <a:t>Note: Bacheloroptag</a:t>
            </a:r>
            <a:r>
              <a:rPr lang="da-DK" baseline="0" dirty="0">
                <a:highlight>
                  <a:srgbClr val="FFFF00"/>
                </a:highlight>
              </a:rPr>
              <a:t> er opgjort som</a:t>
            </a:r>
            <a:r>
              <a:rPr lang="da-DK" dirty="0">
                <a:highlight>
                  <a:srgbClr val="FFFF00"/>
                </a:highlight>
              </a:rPr>
              <a:t> KOT-optag</a:t>
            </a:r>
            <a:r>
              <a:rPr lang="da-DK" baseline="0" dirty="0">
                <a:highlight>
                  <a:srgbClr val="FFFF00"/>
                </a:highlight>
              </a:rPr>
              <a:t> den 1/10 i året. Kandidatoptag er opgjort 1/10 i året. </a:t>
            </a:r>
          </a:p>
          <a:p>
            <a:pPr defTabSz="913028">
              <a:defRPr/>
            </a:pPr>
            <a:r>
              <a:rPr lang="da-DK" dirty="0">
                <a:highlight>
                  <a:srgbClr val="FFFF00"/>
                </a:highlight>
              </a:rPr>
              <a:t>Kilde:</a:t>
            </a:r>
            <a:r>
              <a:rPr lang="da-DK" baseline="0" dirty="0">
                <a:highlight>
                  <a:srgbClr val="FFFF00"/>
                </a:highlight>
              </a:rPr>
              <a:t> </a:t>
            </a:r>
            <a:r>
              <a:rPr lang="da-DK" baseline="0" dirty="0" err="1">
                <a:highlight>
                  <a:srgbClr val="FFFF00"/>
                </a:highlight>
              </a:rPr>
              <a:t>Qlikview</a:t>
            </a:r>
            <a:endParaRPr lang="da-DK" baseline="0" dirty="0">
              <a:highlight>
                <a:srgbClr val="FFFF00"/>
              </a:highlight>
            </a:endParaRPr>
          </a:p>
          <a:p>
            <a:pPr defTabSz="913028">
              <a:defRPr/>
            </a:pPr>
            <a:endParaRPr lang="da-DK" baseline="0" dirty="0"/>
          </a:p>
          <a:p>
            <a:endParaRPr lang="da-DK" baseline="0" dirty="0"/>
          </a:p>
          <a:p>
            <a:r>
              <a:rPr lang="da-DK" baseline="0" dirty="0"/>
              <a:t>Antallet af uddannelser: Omfatter alene uddannelser, som har åbent for optag</a:t>
            </a:r>
          </a:p>
          <a:p>
            <a:r>
              <a:rPr lang="da-DK" baseline="0" dirty="0"/>
              <a:t>Kilde: Uddannelsesbasen januar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4068056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Overordnede</a:t>
            </a:r>
            <a:r>
              <a:rPr lang="da-DK" baseline="0" dirty="0"/>
              <a:t> emnekategorier for uddannelsesområderne på AAU.</a:t>
            </a:r>
          </a:p>
          <a:p>
            <a:r>
              <a:rPr lang="da-DK" baseline="0" dirty="0"/>
              <a:t>Kilde: Emnevælgeren på </a:t>
            </a:r>
            <a:r>
              <a:rPr lang="da-DK" baseline="0" dirty="0" err="1"/>
              <a:t>AAUs</a:t>
            </a:r>
            <a:r>
              <a:rPr lang="da-DK" baseline="0" dirty="0"/>
              <a:t> online studieguide, januar 2022</a:t>
            </a:r>
            <a:endParaRPr lang="da-DK" dirty="0"/>
          </a:p>
          <a:p>
            <a:endParaRPr lang="da-DK" dirty="0"/>
          </a:p>
          <a:p>
            <a:r>
              <a:rPr lang="da-DK" b="1" dirty="0"/>
              <a:t>Medier,</a:t>
            </a:r>
            <a:r>
              <a:rPr lang="da-DK" b="1" baseline="0" dirty="0"/>
              <a:t> kommunikation &amp; information</a:t>
            </a:r>
          </a:p>
          <a:p>
            <a:r>
              <a:rPr lang="da-DK" baseline="0" dirty="0"/>
              <a:t>Bl.a. Kommunikation og Digitale Medier, International Virksomhedskommunikation, Design og anvendelse af kunstig intelligens</a:t>
            </a:r>
          </a:p>
          <a:p>
            <a:endParaRPr lang="da-DK" baseline="0" dirty="0"/>
          </a:p>
          <a:p>
            <a:r>
              <a:rPr lang="da-DK" b="1" baseline="0" dirty="0"/>
              <a:t>Samfund, politik &amp; økonomi</a:t>
            </a:r>
          </a:p>
          <a:p>
            <a:r>
              <a:rPr lang="da-DK" baseline="0" dirty="0"/>
              <a:t>Bl.a. Politik og Administration, Økonomi, Sociologi</a:t>
            </a:r>
          </a:p>
          <a:p>
            <a:endParaRPr lang="da-DK" baseline="0" dirty="0"/>
          </a:p>
          <a:p>
            <a:r>
              <a:rPr lang="da-DK" b="1" baseline="0" dirty="0"/>
              <a:t>Erhvervsøkonomi, handel &amp; ledelse</a:t>
            </a:r>
          </a:p>
          <a:p>
            <a:r>
              <a:rPr lang="da-DK" baseline="0" dirty="0"/>
              <a:t>Bl.a. Erhvervsøkonomi, Jura, Globale Forretningssystemer</a:t>
            </a:r>
          </a:p>
          <a:p>
            <a:endParaRPr lang="da-DK" baseline="0" dirty="0"/>
          </a:p>
          <a:p>
            <a:r>
              <a:rPr lang="da-DK" b="1" baseline="0" dirty="0"/>
              <a:t>Biologi, kemi &amp; natur</a:t>
            </a:r>
          </a:p>
          <a:p>
            <a:r>
              <a:rPr lang="da-DK" baseline="0" dirty="0"/>
              <a:t>Bl.a. Biologi, Kemi, Miljøvidenskab </a:t>
            </a:r>
          </a:p>
          <a:p>
            <a:endParaRPr lang="da-DK" baseline="0" dirty="0"/>
          </a:p>
          <a:p>
            <a:r>
              <a:rPr lang="da-DK" b="1" baseline="0" dirty="0"/>
              <a:t>Kunst, musik &amp; design</a:t>
            </a:r>
          </a:p>
          <a:p>
            <a:r>
              <a:rPr lang="da-DK" baseline="0" dirty="0"/>
              <a:t>Bl.a. Kunst og Teknologi, Musik, Bæredygtigt Design</a:t>
            </a:r>
          </a:p>
          <a:p>
            <a:endParaRPr lang="da-DK" baseline="0" dirty="0"/>
          </a:p>
          <a:p>
            <a:r>
              <a:rPr lang="da-DK" b="1" baseline="0" dirty="0"/>
              <a:t>Medicin, sundhed &amp; pleje</a:t>
            </a:r>
          </a:p>
          <a:p>
            <a:r>
              <a:rPr lang="da-DK" baseline="0" dirty="0"/>
              <a:t>Bl.a. Medicin, Idræt, Sundhedsteknologi</a:t>
            </a:r>
          </a:p>
          <a:p>
            <a:endParaRPr lang="da-DK" baseline="0" dirty="0"/>
          </a:p>
          <a:p>
            <a:r>
              <a:rPr lang="da-DK" b="1" baseline="0" dirty="0"/>
              <a:t>Fysik, matematik &amp; nanoteknologi</a:t>
            </a:r>
          </a:p>
          <a:p>
            <a:r>
              <a:rPr lang="da-DK" baseline="0" dirty="0"/>
              <a:t>Bl.a. Fysik, Matematik, Nanoteknologi</a:t>
            </a:r>
          </a:p>
          <a:p>
            <a:endParaRPr lang="da-DK" baseline="0" dirty="0"/>
          </a:p>
          <a:p>
            <a:r>
              <a:rPr lang="da-DK" b="1" baseline="0" dirty="0"/>
              <a:t>Pædagogik, psykologi &amp; undervisning</a:t>
            </a:r>
          </a:p>
          <a:p>
            <a:r>
              <a:rPr lang="da-DK" baseline="0" dirty="0"/>
              <a:t>Bl.a. Psykologi, Musikterapi, Socialrådgiver</a:t>
            </a:r>
          </a:p>
          <a:p>
            <a:endParaRPr lang="da-DK" baseline="0" dirty="0"/>
          </a:p>
          <a:p>
            <a:r>
              <a:rPr lang="da-DK" b="1" baseline="0" dirty="0"/>
              <a:t>Sprog, kultur &amp; historie</a:t>
            </a:r>
          </a:p>
          <a:p>
            <a:r>
              <a:rPr lang="da-DK" baseline="0" dirty="0"/>
              <a:t>Bl.a. Engelsk, Historie, Sprog og Internationale Studier</a:t>
            </a:r>
          </a:p>
          <a:p>
            <a:endParaRPr lang="da-DK" baseline="0" dirty="0"/>
          </a:p>
          <a:p>
            <a:r>
              <a:rPr lang="da-DK" b="1" baseline="0" dirty="0"/>
              <a:t>It, elektronik &amp; programmering</a:t>
            </a:r>
          </a:p>
          <a:p>
            <a:r>
              <a:rPr lang="da-DK" baseline="0" dirty="0"/>
              <a:t>Bl.a. Datalogi, Robotteknologi, Medialogi</a:t>
            </a:r>
          </a:p>
          <a:p>
            <a:endParaRPr lang="da-DK" baseline="0" dirty="0"/>
          </a:p>
          <a:p>
            <a:r>
              <a:rPr lang="da-DK" b="1" baseline="0" dirty="0"/>
              <a:t>Teknik, konstruktion &amp; udvikling</a:t>
            </a:r>
          </a:p>
          <a:p>
            <a:r>
              <a:rPr lang="da-DK" baseline="0" dirty="0"/>
              <a:t>Bl.a. Byggeri og Anlæg, Energi, Mekanik og Produktion</a:t>
            </a:r>
            <a:endParaRPr lang="da-DK" dirty="0"/>
          </a:p>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16</a:t>
            </a:fld>
            <a:endParaRPr lang="en-US"/>
          </a:p>
        </p:txBody>
      </p:sp>
    </p:spTree>
    <p:extLst>
      <p:ext uri="{BB962C8B-B14F-4D97-AF65-F5344CB8AC3E}">
        <p14:creationId xmlns:p14="http://schemas.microsoft.com/office/powerpoint/2010/main" val="2918435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17</a:t>
            </a:fld>
            <a:endParaRPr lang="en-US"/>
          </a:p>
        </p:txBody>
      </p:sp>
    </p:spTree>
    <p:extLst>
      <p:ext uri="{BB962C8B-B14F-4D97-AF65-F5344CB8AC3E}">
        <p14:creationId xmlns:p14="http://schemas.microsoft.com/office/powerpoint/2010/main" val="39704438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18</a:t>
            </a:fld>
            <a:endParaRPr lang="en-US"/>
          </a:p>
        </p:txBody>
      </p:sp>
    </p:spTree>
    <p:extLst>
      <p:ext uri="{BB962C8B-B14F-4D97-AF65-F5344CB8AC3E}">
        <p14:creationId xmlns:p14="http://schemas.microsoft.com/office/powerpoint/2010/main" val="22608546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2</a:t>
            </a:fld>
            <a:endParaRPr lang="en-US"/>
          </a:p>
        </p:txBody>
      </p:sp>
    </p:spTree>
    <p:extLst>
      <p:ext uri="{BB962C8B-B14F-4D97-AF65-F5344CB8AC3E}">
        <p14:creationId xmlns:p14="http://schemas.microsoft.com/office/powerpoint/2010/main" val="1502941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20</a:t>
            </a:fld>
            <a:endParaRPr lang="en-US"/>
          </a:p>
        </p:txBody>
      </p:sp>
    </p:spTree>
    <p:extLst>
      <p:ext uri="{BB962C8B-B14F-4D97-AF65-F5344CB8AC3E}">
        <p14:creationId xmlns:p14="http://schemas.microsoft.com/office/powerpoint/2010/main" val="7705463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21</a:t>
            </a:fld>
            <a:endParaRPr lang="en-US"/>
          </a:p>
        </p:txBody>
      </p:sp>
    </p:spTree>
    <p:extLst>
      <p:ext uri="{BB962C8B-B14F-4D97-AF65-F5344CB8AC3E}">
        <p14:creationId xmlns:p14="http://schemas.microsoft.com/office/powerpoint/2010/main" val="39668708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en-US" b="1" baseline="0" dirty="0" err="1">
                <a:solidFill>
                  <a:schemeClr val="bg1"/>
                </a:solidFill>
              </a:rPr>
              <a:t>Bedste</a:t>
            </a:r>
            <a:r>
              <a:rPr lang="en-US" b="1" baseline="0" dirty="0">
                <a:solidFill>
                  <a:schemeClr val="bg1"/>
                </a:solidFill>
              </a:rPr>
              <a:t> </a:t>
            </a:r>
            <a:r>
              <a:rPr lang="en-US" b="1" baseline="0" dirty="0" err="1">
                <a:solidFill>
                  <a:schemeClr val="bg1"/>
                </a:solidFill>
              </a:rPr>
              <a:t>ingeniøruniversitet</a:t>
            </a:r>
            <a:r>
              <a:rPr lang="en-US" b="1" baseline="0" dirty="0">
                <a:solidFill>
                  <a:schemeClr val="bg1"/>
                </a:solidFill>
              </a:rPr>
              <a:t> </a:t>
            </a:r>
            <a:r>
              <a:rPr lang="en-US" b="1" baseline="0" dirty="0" err="1">
                <a:solidFill>
                  <a:schemeClr val="bg1"/>
                </a:solidFill>
              </a:rPr>
              <a:t>i</a:t>
            </a:r>
            <a:r>
              <a:rPr lang="en-US" b="1" baseline="0" dirty="0">
                <a:solidFill>
                  <a:schemeClr val="bg1"/>
                </a:solidFill>
              </a:rPr>
              <a:t> EU</a:t>
            </a:r>
          </a:p>
          <a:p>
            <a:r>
              <a:rPr lang="da-DK" dirty="0"/>
              <a:t>Kilde:</a:t>
            </a:r>
            <a:r>
              <a:rPr lang="da-DK" baseline="0" dirty="0"/>
              <a:t> </a:t>
            </a:r>
            <a:r>
              <a:rPr lang="en-US" dirty="0"/>
              <a:t>Best Global Universities for Engineering, U.S. News &amp; World Report 2023</a:t>
            </a:r>
          </a:p>
          <a:p>
            <a:pPr defTabSz="913028">
              <a:defRPr/>
            </a:pPr>
            <a:endParaRPr lang="da-DK" b="1" dirty="0"/>
          </a:p>
          <a:p>
            <a:pPr defTabSz="913028">
              <a:defRPr/>
            </a:pPr>
            <a:r>
              <a:rPr lang="da-DK" b="1" dirty="0"/>
              <a:t>AAU</a:t>
            </a:r>
            <a:r>
              <a:rPr lang="da-DK" b="1" baseline="0" dirty="0"/>
              <a:t> er blandt de bedste universiteter i verdenen</a:t>
            </a:r>
            <a:endParaRPr lang="da-DK" b="1" dirty="0"/>
          </a:p>
          <a:p>
            <a:pPr defTabSz="913028">
              <a:defRPr/>
            </a:pPr>
            <a:r>
              <a:rPr lang="en-US" dirty="0">
                <a:solidFill>
                  <a:schemeClr val="bg1"/>
                </a:solidFill>
              </a:rPr>
              <a:t>Kilde: </a:t>
            </a:r>
            <a:r>
              <a:rPr lang="en-US" baseline="0" dirty="0">
                <a:solidFill>
                  <a:schemeClr val="bg1"/>
                </a:solidFill>
              </a:rPr>
              <a:t>World University Rankings, </a:t>
            </a:r>
            <a:r>
              <a:rPr lang="en-US" dirty="0">
                <a:solidFill>
                  <a:schemeClr val="bg1"/>
                </a:solidFill>
              </a:rPr>
              <a:t>Times</a:t>
            </a:r>
            <a:r>
              <a:rPr lang="en-US" baseline="0" dirty="0">
                <a:solidFill>
                  <a:schemeClr val="bg1"/>
                </a:solidFill>
              </a:rPr>
              <a:t> Higher Education, 2024</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a:p>
            <a:endParaRPr lang="en-US" dirty="0"/>
          </a:p>
          <a:p>
            <a:pPr defTabSz="913028">
              <a:defRPr/>
            </a:pPr>
            <a:r>
              <a:rPr lang="da-DK" b="1" dirty="0"/>
              <a:t>AAU er det bedste unge universitet i Skandinavien</a:t>
            </a:r>
          </a:p>
          <a:p>
            <a:pPr defTabSz="913028">
              <a:defRPr/>
            </a:pPr>
            <a:r>
              <a:rPr lang="da-DK" b="0" dirty="0"/>
              <a:t>Note: AAU,</a:t>
            </a:r>
            <a:r>
              <a:rPr lang="da-DK" b="0" baseline="0" dirty="0"/>
              <a:t> </a:t>
            </a:r>
            <a:r>
              <a:rPr lang="da-DK" b="0" dirty="0"/>
              <a:t>2023</a:t>
            </a:r>
            <a:r>
              <a:rPr lang="da-DK" b="0" baseline="0" dirty="0"/>
              <a:t> nr.</a:t>
            </a:r>
            <a:r>
              <a:rPr lang="da-DK" b="0" dirty="0"/>
              <a:t> 35 </a:t>
            </a:r>
            <a:r>
              <a:rPr lang="da-DK" b="0" baseline="0" dirty="0"/>
              <a:t>Listen inkluderer 605 universiteter.</a:t>
            </a:r>
          </a:p>
          <a:p>
            <a:pPr defTabSz="913028">
              <a:defRPr/>
            </a:pPr>
            <a:r>
              <a:rPr lang="da-DK" b="0" dirty="0"/>
              <a:t>Kilde: Times </a:t>
            </a:r>
            <a:r>
              <a:rPr lang="da-DK" b="0" dirty="0" err="1"/>
              <a:t>Higher</a:t>
            </a:r>
            <a:r>
              <a:rPr lang="da-DK" b="0" dirty="0"/>
              <a:t> Education</a:t>
            </a:r>
            <a:r>
              <a:rPr lang="da-DK" b="0" baseline="0" dirty="0"/>
              <a:t>: Young University Ranking. </a:t>
            </a:r>
          </a:p>
          <a:p>
            <a:pPr defTabSz="913028">
              <a:defRPr/>
            </a:pPr>
            <a:endParaRPr lang="da-DK" b="0" baseline="0" dirty="0"/>
          </a:p>
          <a:p>
            <a:pPr defTabSz="913028">
              <a:defRPr/>
            </a:pPr>
            <a:r>
              <a:rPr lang="da-DK" b="0" dirty="0"/>
              <a:t>Note: AAU, 2021 nr. 34</a:t>
            </a:r>
          </a:p>
          <a:p>
            <a:pPr defTabSz="913028">
              <a:defRPr/>
            </a:pPr>
            <a:r>
              <a:rPr lang="da-DK" b="0" dirty="0"/>
              <a:t>Kilde: QS</a:t>
            </a:r>
            <a:r>
              <a:rPr lang="da-DK" b="0" baseline="0" dirty="0"/>
              <a:t> World University Ranking</a:t>
            </a:r>
            <a:r>
              <a:rPr lang="da-DK" b="0" dirty="0"/>
              <a:t> Top 50 under 50</a:t>
            </a:r>
          </a:p>
          <a:p>
            <a:endParaRPr lang="en-US"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da-DK" b="1" dirty="0"/>
              <a:t>Eksempler</a:t>
            </a:r>
          </a:p>
          <a:p>
            <a:pPr lvl="0"/>
            <a:r>
              <a:rPr lang="da-DK" b="1" dirty="0"/>
              <a:t>Virtual reality:</a:t>
            </a:r>
            <a:r>
              <a:rPr lang="da-DK" dirty="0"/>
              <a:t> Bekæmpe angst hos børn med autisme. Få ældre til at motionere mere</a:t>
            </a:r>
          </a:p>
          <a:p>
            <a:pPr defTabSz="913028">
              <a:defRPr/>
            </a:pPr>
            <a:r>
              <a:rPr lang="da-DK" b="1" dirty="0"/>
              <a:t>Big data</a:t>
            </a:r>
            <a:r>
              <a:rPr lang="da-DK" dirty="0"/>
              <a:t>: Sikre en mere effektiv, sikker og miljøvenlig trafik</a:t>
            </a:r>
          </a:p>
          <a:p>
            <a:pPr lvl="0"/>
            <a:r>
              <a:rPr lang="da-DK" b="1" dirty="0"/>
              <a:t>Robotter, droner og satellitter: </a:t>
            </a:r>
            <a:r>
              <a:rPr lang="da-DK" dirty="0"/>
              <a:t>Udvikling af selvkørende robotter, der kan vise vej i lufthavne og på hospitaler</a:t>
            </a:r>
          </a:p>
          <a:p>
            <a:pPr lvl="0"/>
            <a:r>
              <a:rPr lang="da-DK" b="1" dirty="0"/>
              <a:t>Kunstig intelligens: </a:t>
            </a:r>
            <a:r>
              <a:rPr lang="da-DK" dirty="0"/>
              <a:t>Forbedre høreapparater ved at fjerne støj og tydeliggøre tale </a:t>
            </a:r>
          </a:p>
          <a:p>
            <a:pPr defTabSz="913028">
              <a:defRPr/>
            </a:pPr>
            <a:r>
              <a:rPr lang="da-DK" b="1" dirty="0"/>
              <a:t>Bæredygtig arkitektur/Vedvarende energi: </a:t>
            </a:r>
            <a:r>
              <a:rPr lang="da-DK" dirty="0"/>
              <a:t>Udvikling af </a:t>
            </a:r>
            <a:r>
              <a:rPr lang="da-DK" dirty="0" err="1"/>
              <a:t>NUL-energihuse</a:t>
            </a:r>
            <a:r>
              <a:rPr lang="da-DK" dirty="0"/>
              <a:t>. Verdens største forskningsindsats inden for fjernvarme </a:t>
            </a:r>
            <a:endParaRPr lang="da-DK" i="0" dirty="0"/>
          </a:p>
          <a:p>
            <a:pPr defTabSz="913028">
              <a:defRPr/>
            </a:pPr>
            <a:r>
              <a:rPr lang="da-DK" b="1" dirty="0"/>
              <a:t>Vandinfrastruktur:</a:t>
            </a:r>
            <a:r>
              <a:rPr lang="da-DK" dirty="0"/>
              <a:t> Bidrage til at mindske et globalt årligt vandspild på 10.000 milliarder liter i verdens første modulopbyggede laboratorium </a:t>
            </a:r>
          </a:p>
          <a:p>
            <a:pPr lvl="0"/>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24</a:t>
            </a:fld>
            <a:endParaRPr lang="en-US"/>
          </a:p>
        </p:txBody>
      </p:sp>
    </p:spTree>
    <p:extLst>
      <p:ext uri="{BB962C8B-B14F-4D97-AF65-F5344CB8AC3E}">
        <p14:creationId xmlns:p14="http://schemas.microsoft.com/office/powerpoint/2010/main" val="342415804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SUSTAINABLE ENERGY AND POWER ELECTRONICS</a:t>
            </a:r>
          </a:p>
          <a:p>
            <a:r>
              <a:rPr lang="en-US" dirty="0"/>
              <a:t>Creating a reliable, sustainable and competitive energy system is one of society's major challenges. Our research includes: </a:t>
            </a:r>
          </a:p>
          <a:p>
            <a:r>
              <a:rPr lang="en-US" dirty="0"/>
              <a:t>› Intelligent integrated energy systems that synthesize renewable energy with existing energy production </a:t>
            </a:r>
          </a:p>
          <a:p>
            <a:r>
              <a:rPr lang="en-US" dirty="0"/>
              <a:t>› AAU deliver world class research within power electronics. In 2017 Prof. Frede Blaabjerg was the most cited researcher per publication in “engineering”.</a:t>
            </a:r>
          </a:p>
          <a:p>
            <a:r>
              <a:rPr lang="en-US" b="1" dirty="0" err="1"/>
              <a:t>Eksempler</a:t>
            </a:r>
            <a:r>
              <a:rPr lang="en-US" b="1" dirty="0"/>
              <a:t>:</a:t>
            </a:r>
          </a:p>
          <a:p>
            <a:pPr marL="171193" indent="-171193">
              <a:buFontTx/>
              <a:buChar char="-"/>
            </a:pPr>
            <a:r>
              <a:rPr lang="da-DK" dirty="0"/>
              <a:t>Nye algoritmer kan spare vindmølleejere for millioner</a:t>
            </a:r>
          </a:p>
          <a:p>
            <a:pPr marL="171193" indent="-171193">
              <a:buFontTx/>
              <a:buChar char="-"/>
            </a:pPr>
            <a:r>
              <a:rPr lang="da-DK" dirty="0"/>
              <a:t>Fremtidens batterier er lavet af svampe</a:t>
            </a:r>
          </a:p>
          <a:p>
            <a:pPr marL="171193" indent="-171193" defTabSz="913028">
              <a:buFontTx/>
              <a:buChar char="-"/>
              <a:defRPr/>
            </a:pPr>
            <a:r>
              <a:rPr lang="da-DK" dirty="0"/>
              <a:t>Nyt komponentdesign øger vedvarende energisystemers levetid markant</a:t>
            </a:r>
          </a:p>
          <a:p>
            <a:pPr marL="171193" indent="-171193" defTabSz="913028">
              <a:buFontTx/>
              <a:buChar char="-"/>
              <a:defRPr/>
            </a:pPr>
            <a:r>
              <a:rPr lang="da-DK" dirty="0"/>
              <a:t>Forskningscentret Zero Energy Building (ZEB)</a:t>
            </a:r>
          </a:p>
          <a:p>
            <a:pPr marL="171193" indent="-171193">
              <a:buFontTx/>
              <a:buChar char="-"/>
            </a:pPr>
            <a:endParaRPr lang="en-US" dirty="0"/>
          </a:p>
          <a:p>
            <a:endParaRPr lang="en-US" dirty="0"/>
          </a:p>
          <a:p>
            <a:r>
              <a:rPr lang="en-US" b="1" dirty="0"/>
              <a:t>INDUSTRY 4.0 – ROBOTICS, DRONES AND AUTONOMOUS SYSTEMS</a:t>
            </a:r>
          </a:p>
          <a:p>
            <a:r>
              <a:rPr lang="da-DK" dirty="0"/>
              <a:t>Manufacturing models of the future. </a:t>
            </a:r>
            <a:r>
              <a:rPr lang="en-US" dirty="0"/>
              <a:t>The continuing digitalization of our society provides new opportunities and challenges for future production and business models. Our research addresses areas such as robots, drones, Big Data and 3D printing</a:t>
            </a:r>
          </a:p>
          <a:p>
            <a:r>
              <a:rPr lang="en-US" b="1" dirty="0" err="1"/>
              <a:t>Eksempler</a:t>
            </a:r>
            <a:r>
              <a:rPr lang="en-US" b="1" dirty="0"/>
              <a:t>:</a:t>
            </a:r>
          </a:p>
          <a:p>
            <a:pPr marL="171193" indent="-171193">
              <a:buFontTx/>
              <a:buChar char="-"/>
            </a:pPr>
            <a:r>
              <a:rPr lang="en-US" dirty="0" err="1"/>
              <a:t>Dronerne</a:t>
            </a:r>
            <a:r>
              <a:rPr lang="en-US" dirty="0"/>
              <a:t> </a:t>
            </a:r>
            <a:r>
              <a:rPr lang="en-US" dirty="0" err="1"/>
              <a:t>flyver</a:t>
            </a:r>
            <a:r>
              <a:rPr lang="en-US" dirty="0"/>
              <a:t> </a:t>
            </a:r>
            <a:r>
              <a:rPr lang="en-US" dirty="0" err="1"/>
              <a:t>ind</a:t>
            </a:r>
            <a:r>
              <a:rPr lang="en-US" dirty="0"/>
              <a:t> </a:t>
            </a:r>
            <a:r>
              <a:rPr lang="en-US" dirty="0" err="1"/>
              <a:t>i</a:t>
            </a:r>
            <a:r>
              <a:rPr lang="en-US" dirty="0"/>
              <a:t> </a:t>
            </a:r>
            <a:r>
              <a:rPr lang="en-US" dirty="0" err="1"/>
              <a:t>produktionshallen</a:t>
            </a:r>
            <a:endParaRPr lang="en-US" dirty="0"/>
          </a:p>
          <a:p>
            <a:pPr marL="171193" indent="-171193">
              <a:buFontTx/>
              <a:buChar char="-"/>
            </a:pPr>
            <a:r>
              <a:rPr lang="en-US" dirty="0" err="1"/>
              <a:t>Digitalt</a:t>
            </a:r>
            <a:r>
              <a:rPr lang="en-US" dirty="0"/>
              <a:t> </a:t>
            </a:r>
            <a:r>
              <a:rPr lang="en-US" dirty="0" err="1"/>
              <a:t>modenhedstjek</a:t>
            </a:r>
            <a:r>
              <a:rPr lang="en-US" dirty="0"/>
              <a:t> </a:t>
            </a:r>
            <a:r>
              <a:rPr lang="en-US" dirty="0" err="1"/>
              <a:t>skaber</a:t>
            </a:r>
            <a:r>
              <a:rPr lang="en-US" dirty="0"/>
              <a:t> </a:t>
            </a:r>
            <a:r>
              <a:rPr lang="en-US" dirty="0" err="1"/>
              <a:t>retning</a:t>
            </a:r>
            <a:r>
              <a:rPr lang="en-US" dirty="0"/>
              <a:t> for </a:t>
            </a:r>
            <a:r>
              <a:rPr lang="en-US" dirty="0" err="1"/>
              <a:t>fremtiden</a:t>
            </a:r>
            <a:endParaRPr lang="en-US" dirty="0"/>
          </a:p>
          <a:p>
            <a:endParaRPr lang="da-DK" dirty="0"/>
          </a:p>
          <a:p>
            <a:pPr defTabSz="913028">
              <a:defRPr/>
            </a:pPr>
            <a:r>
              <a:rPr lang="da-DK" b="1" dirty="0"/>
              <a:t>STRUCTURAL ENGINEERING, IN-DOOR ENVIRONMENT AND OFF-SHORE CONSTRUCTIONS</a:t>
            </a:r>
          </a:p>
          <a:p>
            <a:pPr marL="171193" indent="-171193">
              <a:buFontTx/>
              <a:buChar char="-"/>
            </a:pPr>
            <a:r>
              <a:rPr lang="da-DK" dirty="0" err="1"/>
              <a:t>Developing</a:t>
            </a:r>
            <a:r>
              <a:rPr lang="da-DK" dirty="0"/>
              <a:t> </a:t>
            </a:r>
            <a:r>
              <a:rPr lang="da-DK" dirty="0" err="1"/>
              <a:t>tomorrow’s</a:t>
            </a:r>
            <a:r>
              <a:rPr lang="da-DK" dirty="0"/>
              <a:t> </a:t>
            </a:r>
            <a:r>
              <a:rPr lang="da-DK" dirty="0" err="1"/>
              <a:t>energy</a:t>
            </a:r>
            <a:r>
              <a:rPr lang="da-DK" dirty="0"/>
              <a:t> </a:t>
            </a:r>
            <a:r>
              <a:rPr lang="da-DK" dirty="0" err="1"/>
              <a:t>efficient</a:t>
            </a:r>
            <a:r>
              <a:rPr lang="da-DK" dirty="0"/>
              <a:t> new </a:t>
            </a:r>
            <a:r>
              <a:rPr lang="da-DK" dirty="0" err="1"/>
              <a:t>buildings</a:t>
            </a:r>
            <a:r>
              <a:rPr lang="da-DK" dirty="0"/>
              <a:t> and </a:t>
            </a:r>
            <a:r>
              <a:rPr lang="da-DK" dirty="0" err="1"/>
              <a:t>sustainably</a:t>
            </a:r>
            <a:r>
              <a:rPr lang="da-DK" dirty="0"/>
              <a:t> </a:t>
            </a:r>
            <a:r>
              <a:rPr lang="da-DK" dirty="0" err="1"/>
              <a:t>renovating</a:t>
            </a:r>
            <a:r>
              <a:rPr lang="da-DK" dirty="0"/>
              <a:t> </a:t>
            </a:r>
            <a:r>
              <a:rPr lang="da-DK" dirty="0" err="1"/>
              <a:t>existing</a:t>
            </a:r>
            <a:r>
              <a:rPr lang="da-DK" dirty="0"/>
              <a:t> </a:t>
            </a:r>
            <a:r>
              <a:rPr lang="da-DK" dirty="0" err="1"/>
              <a:t>buildings</a:t>
            </a:r>
            <a:r>
              <a:rPr lang="da-DK" dirty="0"/>
              <a:t>.</a:t>
            </a:r>
          </a:p>
          <a:p>
            <a:pPr marL="171193" indent="-171193">
              <a:buFontTx/>
              <a:buChar char="-"/>
            </a:pPr>
            <a:r>
              <a:rPr lang="da-DK" dirty="0" err="1"/>
              <a:t>Indoor</a:t>
            </a:r>
            <a:r>
              <a:rPr lang="da-DK" dirty="0"/>
              <a:t> air </a:t>
            </a:r>
            <a:r>
              <a:rPr lang="da-DK" dirty="0" err="1"/>
              <a:t>quality</a:t>
            </a:r>
            <a:r>
              <a:rPr lang="da-DK" dirty="0"/>
              <a:t> in new and </a:t>
            </a:r>
            <a:r>
              <a:rPr lang="da-DK" dirty="0" err="1"/>
              <a:t>existing</a:t>
            </a:r>
            <a:r>
              <a:rPr lang="da-DK" dirty="0"/>
              <a:t> </a:t>
            </a:r>
            <a:r>
              <a:rPr lang="da-DK" dirty="0" err="1"/>
              <a:t>buildings</a:t>
            </a:r>
            <a:r>
              <a:rPr lang="da-DK" dirty="0"/>
              <a:t> and </a:t>
            </a:r>
            <a:r>
              <a:rPr lang="da-DK" dirty="0" err="1"/>
              <a:t>its</a:t>
            </a:r>
            <a:r>
              <a:rPr lang="da-DK" dirty="0"/>
              <a:t> </a:t>
            </a:r>
            <a:r>
              <a:rPr lang="da-DK" dirty="0" err="1"/>
              <a:t>significance</a:t>
            </a:r>
            <a:r>
              <a:rPr lang="da-DK" dirty="0"/>
              <a:t> for human </a:t>
            </a:r>
            <a:r>
              <a:rPr lang="da-DK" dirty="0" err="1"/>
              <a:t>health</a:t>
            </a:r>
            <a:r>
              <a:rPr lang="da-DK" dirty="0"/>
              <a:t> and </a:t>
            </a:r>
            <a:r>
              <a:rPr lang="da-DK" dirty="0" err="1"/>
              <a:t>well-being</a:t>
            </a:r>
            <a:r>
              <a:rPr lang="da-DK" dirty="0"/>
              <a:t>.</a:t>
            </a:r>
          </a:p>
          <a:p>
            <a:pPr marL="171193" indent="-171193">
              <a:buFontTx/>
              <a:buChar char="-"/>
            </a:pPr>
            <a:r>
              <a:rPr lang="da-DK" dirty="0" err="1"/>
              <a:t>Safe</a:t>
            </a:r>
            <a:r>
              <a:rPr lang="da-DK" dirty="0"/>
              <a:t> </a:t>
            </a:r>
            <a:r>
              <a:rPr lang="da-DK" dirty="0" err="1"/>
              <a:t>buildings</a:t>
            </a:r>
            <a:r>
              <a:rPr lang="da-DK" dirty="0"/>
              <a:t> </a:t>
            </a:r>
            <a:r>
              <a:rPr lang="da-DK" dirty="0" err="1"/>
              <a:t>that</a:t>
            </a:r>
            <a:r>
              <a:rPr lang="da-DK" dirty="0"/>
              <a:t> stand up to all types of </a:t>
            </a:r>
            <a:r>
              <a:rPr lang="da-DK" dirty="0" err="1"/>
              <a:t>weather</a:t>
            </a:r>
            <a:r>
              <a:rPr lang="da-DK" dirty="0"/>
              <a:t> </a:t>
            </a:r>
            <a:r>
              <a:rPr lang="da-DK" dirty="0" err="1"/>
              <a:t>phenomena</a:t>
            </a:r>
            <a:r>
              <a:rPr lang="da-DK" dirty="0"/>
              <a:t> – more storms and </a:t>
            </a:r>
            <a:r>
              <a:rPr lang="da-DK" dirty="0" err="1"/>
              <a:t>higher</a:t>
            </a:r>
            <a:r>
              <a:rPr lang="da-DK" dirty="0"/>
              <a:t> </a:t>
            </a:r>
            <a:r>
              <a:rPr lang="da-DK" dirty="0" err="1"/>
              <a:t>water</a:t>
            </a:r>
            <a:r>
              <a:rPr lang="da-DK" dirty="0"/>
              <a:t> </a:t>
            </a:r>
            <a:r>
              <a:rPr lang="da-DK" dirty="0" err="1"/>
              <a:t>levels</a:t>
            </a:r>
            <a:r>
              <a:rPr lang="da-DK" dirty="0"/>
              <a:t>.</a:t>
            </a:r>
          </a:p>
          <a:p>
            <a:pPr marL="171193" indent="-171193">
              <a:buFontTx/>
              <a:buChar char="-"/>
            </a:pPr>
            <a:r>
              <a:rPr lang="da-DK" dirty="0" err="1"/>
              <a:t>Risk</a:t>
            </a:r>
            <a:r>
              <a:rPr lang="da-DK" dirty="0"/>
              <a:t> management </a:t>
            </a:r>
            <a:r>
              <a:rPr lang="da-DK" dirty="0" err="1"/>
              <a:t>that</a:t>
            </a:r>
            <a:r>
              <a:rPr lang="da-DK" dirty="0"/>
              <a:t> </a:t>
            </a:r>
            <a:r>
              <a:rPr lang="da-DK" dirty="0" err="1"/>
              <a:t>responds</a:t>
            </a:r>
            <a:r>
              <a:rPr lang="da-DK" dirty="0"/>
              <a:t> to the </a:t>
            </a:r>
            <a:r>
              <a:rPr lang="da-DK" dirty="0" err="1"/>
              <a:t>increasing</a:t>
            </a:r>
            <a:r>
              <a:rPr lang="da-DK" dirty="0"/>
              <a:t> </a:t>
            </a:r>
            <a:r>
              <a:rPr lang="da-DK" dirty="0" err="1"/>
              <a:t>complexity</a:t>
            </a:r>
            <a:r>
              <a:rPr lang="da-DK" dirty="0"/>
              <a:t> of systems and </a:t>
            </a:r>
            <a:r>
              <a:rPr lang="da-DK" dirty="0" err="1"/>
              <a:t>projects</a:t>
            </a:r>
            <a:r>
              <a:rPr lang="da-DK" dirty="0"/>
              <a:t>.</a:t>
            </a:r>
          </a:p>
          <a:p>
            <a:pPr marL="171193" indent="-171193">
              <a:buFontTx/>
              <a:buChar char="-"/>
            </a:pPr>
            <a:r>
              <a:rPr lang="da-DK" dirty="0"/>
              <a:t>Intelligent </a:t>
            </a:r>
            <a:r>
              <a:rPr lang="da-DK" dirty="0" err="1"/>
              <a:t>buildings</a:t>
            </a:r>
            <a:r>
              <a:rPr lang="da-DK" dirty="0"/>
              <a:t>.</a:t>
            </a:r>
          </a:p>
          <a:p>
            <a:endParaRPr lang="da-DK" b="1" dirty="0"/>
          </a:p>
          <a:p>
            <a:r>
              <a:rPr lang="da-DK" b="1" dirty="0"/>
              <a:t>APPLIED MATHEMATICS AND ECONOMETRICS</a:t>
            </a:r>
          </a:p>
          <a:p>
            <a:pPr marL="171193" indent="-171193">
              <a:buFontTx/>
              <a:buChar char="-"/>
            </a:pPr>
            <a:r>
              <a:rPr lang="en-US" dirty="0"/>
              <a:t>Applied: The research activities of the Applied Mathematical Analysis Section span from fundamental theoretical aspects of analysis and topology to computational mathematics. </a:t>
            </a:r>
          </a:p>
          <a:p>
            <a:pPr fontAlgn="base"/>
            <a:r>
              <a:rPr lang="da-DK" dirty="0" err="1"/>
              <a:t>Econometrics</a:t>
            </a:r>
            <a:r>
              <a:rPr lang="da-DK" dirty="0"/>
              <a:t>: </a:t>
            </a:r>
          </a:p>
          <a:p>
            <a:pPr fontAlgn="base"/>
            <a:r>
              <a:rPr lang="en-US" dirty="0"/>
              <a:t>- Time series analysis of prices and returns from financial markets and commodities markets</a:t>
            </a:r>
          </a:p>
          <a:p>
            <a:pPr fontAlgn="base"/>
            <a:r>
              <a:rPr lang="en-US" dirty="0"/>
              <a:t>- Energy and weather derivatives.</a:t>
            </a:r>
          </a:p>
          <a:p>
            <a:pPr fontAlgn="base"/>
            <a:r>
              <a:rPr lang="en-US" dirty="0"/>
              <a:t>- Asset pricing in continuous time: Stochastic differential equations.</a:t>
            </a:r>
          </a:p>
          <a:p>
            <a:pPr fontAlgn="base"/>
            <a:r>
              <a:rPr lang="en-US" dirty="0"/>
              <a:t>- Quantitative Finance: Derivatives modeling and stochastic volatility.</a:t>
            </a:r>
          </a:p>
          <a:p>
            <a:pPr fontAlgn="base"/>
            <a:r>
              <a:rPr lang="en-US" dirty="0"/>
              <a:t>- Financial risk management.</a:t>
            </a:r>
          </a:p>
          <a:p>
            <a:pPr marL="171193" indent="-171193">
              <a:buFontTx/>
              <a:buChar char="-"/>
            </a:pPr>
            <a:endParaRPr lang="da-DK" dirty="0"/>
          </a:p>
          <a:p>
            <a:r>
              <a:rPr lang="da-DK" b="1" dirty="0"/>
              <a:t>BIOTECHNOLOGY</a:t>
            </a:r>
          </a:p>
          <a:p>
            <a:r>
              <a:rPr lang="en-US" dirty="0"/>
              <a:t>Research groups are working in the areas of genomics, </a:t>
            </a:r>
            <a:r>
              <a:rPr lang="en-US" dirty="0" err="1"/>
              <a:t>transcriptomics</a:t>
            </a:r>
            <a:r>
              <a:rPr lang="en-US" dirty="0"/>
              <a:t>, proteomics and metabolomics in relation to eukaryotic cells and bacterial communities, NMR spectroscopy, microbial ecology, protein chemistry, as well as enzyme and microbial bioprocess technology.</a:t>
            </a:r>
            <a:r>
              <a:rPr lang="da-DK" dirty="0"/>
              <a:t> </a:t>
            </a:r>
          </a:p>
          <a:p>
            <a:endParaRPr lang="da-DK" b="1" dirty="0"/>
          </a:p>
          <a:p>
            <a:r>
              <a:rPr lang="da-DK" b="1" dirty="0"/>
              <a:t>Eksempler:</a:t>
            </a:r>
          </a:p>
          <a:p>
            <a:pPr marL="171193" indent="-171193">
              <a:buFontTx/>
              <a:buChar char="-"/>
            </a:pPr>
            <a:r>
              <a:rPr lang="da-DK" dirty="0"/>
              <a:t>The Scandinavian Brown Bear Project</a:t>
            </a:r>
          </a:p>
          <a:p>
            <a:pPr marL="171193" indent="-171193">
              <a:buFontTx/>
              <a:buChar char="-"/>
            </a:pPr>
            <a:r>
              <a:rPr lang="da-DK" dirty="0"/>
              <a:t>Ny metode skal kortlægge 1 mia. bakterier på rekordtid</a:t>
            </a:r>
          </a:p>
          <a:p>
            <a:pPr marL="171193" indent="-171193" defTabSz="913028">
              <a:buFontTx/>
              <a:buChar char="-"/>
              <a:defRPr/>
            </a:pPr>
            <a:r>
              <a:rPr lang="da-DK" dirty="0"/>
              <a:t>AAU-forsker vil bekæmpe plantesygdomme med "genetiske vacciner"</a:t>
            </a:r>
          </a:p>
          <a:p>
            <a:pPr marL="171193" indent="-171193">
              <a:buFontTx/>
              <a:buChar char="-"/>
            </a:pPr>
            <a:endParaRPr lang="da-DK" dirty="0"/>
          </a:p>
          <a:p>
            <a:endParaRPr lang="da-DK" b="1" dirty="0"/>
          </a:p>
          <a:p>
            <a:r>
              <a:rPr lang="da-DK" b="1" dirty="0"/>
              <a:t>NEW AND INNOVATIVE MATERIALS</a:t>
            </a:r>
          </a:p>
          <a:p>
            <a:r>
              <a:rPr lang="da-DK" dirty="0"/>
              <a:t>New </a:t>
            </a:r>
            <a:r>
              <a:rPr lang="da-DK" dirty="0" err="1"/>
              <a:t>materials</a:t>
            </a:r>
            <a:r>
              <a:rPr lang="da-DK" dirty="0"/>
              <a:t> and </a:t>
            </a:r>
            <a:r>
              <a:rPr lang="da-DK" dirty="0" err="1"/>
              <a:t>environmentally</a:t>
            </a:r>
            <a:r>
              <a:rPr lang="da-DK" dirty="0"/>
              <a:t> </a:t>
            </a:r>
            <a:r>
              <a:rPr lang="da-DK" dirty="0" err="1"/>
              <a:t>friendly</a:t>
            </a:r>
            <a:r>
              <a:rPr lang="da-DK" dirty="0"/>
              <a:t> </a:t>
            </a:r>
            <a:r>
              <a:rPr lang="da-DK" dirty="0" err="1"/>
              <a:t>materials</a:t>
            </a:r>
            <a:r>
              <a:rPr lang="da-DK" dirty="0"/>
              <a:t> in </a:t>
            </a:r>
            <a:r>
              <a:rPr lang="da-DK" dirty="0" err="1"/>
              <a:t>construction</a:t>
            </a:r>
            <a:r>
              <a:rPr lang="da-DK" dirty="0"/>
              <a:t> and </a:t>
            </a:r>
            <a:r>
              <a:rPr lang="da-DK" dirty="0" err="1"/>
              <a:t>manufacturing</a:t>
            </a:r>
            <a:r>
              <a:rPr lang="da-DK" dirty="0"/>
              <a:t>. </a:t>
            </a:r>
          </a:p>
          <a:p>
            <a:endParaRPr lang="da-DK" dirty="0"/>
          </a:p>
          <a:p>
            <a:r>
              <a:rPr lang="da-DK" b="1" dirty="0"/>
              <a:t>EFFICIENT AND SUSTAINABLE TRANSPORT</a:t>
            </a:r>
          </a:p>
          <a:p>
            <a:r>
              <a:rPr lang="en-US" dirty="0"/>
              <a:t>On land, at sea and in the air, our modes of transport leave a significant imprint on the environment. So we study alternative energy sources for transport. Research areas include: </a:t>
            </a:r>
          </a:p>
          <a:p>
            <a:r>
              <a:rPr lang="en-US" dirty="0"/>
              <a:t>› Bio-oil based on biomaterials and waste products as a new sustainable energy source for large modes of transport like planes, ships and trucks </a:t>
            </a:r>
          </a:p>
          <a:p>
            <a:r>
              <a:rPr lang="en-US" dirty="0"/>
              <a:t>› Electric cars, batteries and fuel cells as an energy source for light passenger transport </a:t>
            </a:r>
          </a:p>
          <a:p>
            <a:r>
              <a:rPr lang="en-US" dirty="0"/>
              <a:t>› Big data as a basis for enhancing the efficiency of road transport systems and for optimized logistics</a:t>
            </a:r>
          </a:p>
          <a:p>
            <a:r>
              <a:rPr lang="en-US" b="1" dirty="0" err="1"/>
              <a:t>Eksempler</a:t>
            </a:r>
            <a:r>
              <a:rPr lang="en-US" b="1" dirty="0"/>
              <a:t>:</a:t>
            </a:r>
          </a:p>
          <a:p>
            <a:pPr marL="171193" indent="-171193" defTabSz="913028">
              <a:buFontTx/>
              <a:buChar char="-"/>
              <a:defRPr/>
            </a:pPr>
            <a:r>
              <a:rPr lang="da-DK" dirty="0"/>
              <a:t>Forskere knækker koden til at lave diesel og flybrændstof af træaffald</a:t>
            </a:r>
          </a:p>
          <a:p>
            <a:pPr marL="171193" indent="-171193" defTabSz="913028">
              <a:buFontTx/>
              <a:buChar char="-"/>
              <a:defRPr/>
            </a:pPr>
            <a:r>
              <a:rPr lang="da-DK" dirty="0"/>
              <a:t>Biogas kan bane vejen for grøn transport</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44457241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en-GB" dirty="0"/>
              <a:t> </a:t>
            </a:r>
            <a:r>
              <a:rPr lang="da-DK" b="1" dirty="0" err="1"/>
              <a:t>Translationel</a:t>
            </a:r>
            <a:r>
              <a:rPr lang="da-DK" b="1" dirty="0"/>
              <a:t> smerteforskning </a:t>
            </a:r>
            <a:br>
              <a:rPr lang="da-DK" b="1" dirty="0"/>
            </a:br>
            <a:r>
              <a:rPr lang="da-DK" b="1" dirty="0"/>
              <a:t>- På tværs af universitetet og hospitalet. Opbygget over 30 år og ledende på verdensplan</a:t>
            </a:r>
            <a:endParaRPr lang="da-DK" dirty="0"/>
          </a:p>
          <a:p>
            <a:pPr lvl="0"/>
            <a:r>
              <a:rPr lang="da-DK" dirty="0"/>
              <a:t>Omkring 40 forskere inden for 10 specialeområder arbejder sammen og anvender deres kompetencer på en fælles forskningsplatform. Forskningsgrupperne fokuserer på at udforske de grundlæggende mekanismer inden for smerte, mekanistisk vurdering af smerte, smerte-</a:t>
            </a:r>
            <a:r>
              <a:rPr lang="da-DK" dirty="0" err="1"/>
              <a:t>neuroplasticitet</a:t>
            </a:r>
            <a:r>
              <a:rPr lang="da-DK" dirty="0"/>
              <a:t> og de kliniske implikationer. Anvendelsesområderne omfatter således både smertediagnostik og -behandling. Det overordnede fokus er at bruge resultaterne fra grundforskning og </a:t>
            </a:r>
            <a:r>
              <a:rPr lang="da-DK" dirty="0" err="1"/>
              <a:t>translationel</a:t>
            </a:r>
            <a:r>
              <a:rPr lang="da-DK" dirty="0"/>
              <a:t> forskning til at identificere specifikke smertefænotyper og forbedre diagnosticeringen, den kliniske smertebehandling og plejen af patienter med kroniske smerter. Dette indbefatter  stærke samarbejder mellem grundforskning, biomedicinsk ingeniørvidenskab samt </a:t>
            </a:r>
            <a:r>
              <a:rPr lang="da-DK" dirty="0" err="1"/>
              <a:t>translationel</a:t>
            </a:r>
            <a:r>
              <a:rPr lang="da-DK" dirty="0"/>
              <a:t> klinisk og farmakologisk forskning. På verdensplan besidder gruppen  et stærkt internationalt netværk af samarbejdspartnere med tilknytning til omkring 50 centre og over 200 personer. Danmarks Grundforskningsfond har støttet to grundforskningscentre, som udspringer af den </a:t>
            </a:r>
            <a:r>
              <a:rPr lang="da-DK" dirty="0" err="1"/>
              <a:t>translationelle</a:t>
            </a:r>
            <a:r>
              <a:rPr lang="da-DK" dirty="0"/>
              <a:t> smerteforskning på AAU:</a:t>
            </a:r>
          </a:p>
          <a:p>
            <a:pPr lvl="0"/>
            <a:endParaRPr lang="da-DK" dirty="0"/>
          </a:p>
          <a:p>
            <a:r>
              <a:rPr lang="da-DK" dirty="0"/>
              <a:t>Center for </a:t>
            </a:r>
            <a:r>
              <a:rPr lang="da-DK" dirty="0" err="1"/>
              <a:t>Neuroplasticity</a:t>
            </a:r>
            <a:r>
              <a:rPr lang="da-DK" dirty="0"/>
              <a:t> and </a:t>
            </a:r>
            <a:r>
              <a:rPr lang="da-DK" dirty="0" err="1"/>
              <a:t>Pain</a:t>
            </a:r>
            <a:r>
              <a:rPr lang="da-DK" dirty="0"/>
              <a:t> (CNAP, 2015) under ledelse af Thomas Graven Nielsen</a:t>
            </a:r>
          </a:p>
          <a:p>
            <a:r>
              <a:rPr lang="da-DK" dirty="0"/>
              <a:t>Center for </a:t>
            </a:r>
            <a:r>
              <a:rPr lang="da-DK" dirty="0" err="1"/>
              <a:t>Sensory</a:t>
            </a:r>
            <a:r>
              <a:rPr lang="da-DK" dirty="0"/>
              <a:t>-Motor </a:t>
            </a:r>
            <a:r>
              <a:rPr lang="da-DK" dirty="0" err="1"/>
              <a:t>Interaction</a:t>
            </a:r>
            <a:r>
              <a:rPr lang="da-DK" dirty="0"/>
              <a:t>  (SMI, 1994) under ledelse af Thomas Sinkjær </a:t>
            </a:r>
          </a:p>
          <a:p>
            <a:r>
              <a:rPr lang="da-DK" dirty="0"/>
              <a:t> </a:t>
            </a:r>
          </a:p>
          <a:p>
            <a:pPr lvl="0"/>
            <a:r>
              <a:rPr lang="da-DK" b="1" dirty="0" err="1"/>
              <a:t>Kardioteknologi</a:t>
            </a:r>
            <a:br>
              <a:rPr lang="da-DK" b="1" dirty="0"/>
            </a:br>
            <a:r>
              <a:rPr lang="da-DK" b="1" dirty="0"/>
              <a:t>- Indførelse af nye kliniske løsninger inden for kardiologi gennem teknologibaseret og teknologiorienteret forskning</a:t>
            </a:r>
            <a:endParaRPr lang="da-DK" dirty="0"/>
          </a:p>
          <a:p>
            <a:pPr lvl="0"/>
            <a:r>
              <a:rPr lang="da-DK" dirty="0"/>
              <a:t>Forskningsgruppen har en stærk baggrund inden for både klinisk kardiologi og biomedicinsk ingeniørvidenskab og dækker dermed en bred vifte af kompetencer inden for </a:t>
            </a:r>
            <a:r>
              <a:rPr lang="da-DK" dirty="0" err="1"/>
              <a:t>kardiovaskulær</a:t>
            </a:r>
            <a:r>
              <a:rPr lang="da-DK" dirty="0"/>
              <a:t>  diagnostik,  monitorering og behandling. Disse omfatter ECG-analyse, ECG-baseret epidemiologi, analyse af store datasæt (</a:t>
            </a:r>
            <a:r>
              <a:rPr lang="da-DK" dirty="0" err="1"/>
              <a:t>big</a:t>
            </a:r>
            <a:r>
              <a:rPr lang="da-DK" dirty="0"/>
              <a:t>-data), </a:t>
            </a:r>
            <a:r>
              <a:rPr lang="da-DK" dirty="0" err="1"/>
              <a:t>kardio</a:t>
            </a:r>
            <a:r>
              <a:rPr lang="da-DK" dirty="0"/>
              <a:t>-akustik (akustisk måling af blodgennemstrømning), ekkokardiografisk billedanalyse, bioelektrisk modellering og udvikling af innovative teknologier. De vigtigste områder i øjeblikket er elektrokardiografi og ekkokardiografi. Inden for begge områder udforsker gruppen nyt territorium med banebrydende forskning og stort potentiale inden for sygdomme som hjertesvigt og hjerteflimmer samt inden for epidemiologien.  Derudover fokuseres der på </a:t>
            </a:r>
            <a:r>
              <a:rPr lang="da-DK" dirty="0" err="1"/>
              <a:t>seismokardiografi</a:t>
            </a:r>
            <a:r>
              <a:rPr lang="da-DK" dirty="0"/>
              <a:t>, </a:t>
            </a:r>
            <a:r>
              <a:rPr lang="da-DK" dirty="0" err="1"/>
              <a:t>kardioakustik</a:t>
            </a:r>
            <a:r>
              <a:rPr lang="da-DK" dirty="0"/>
              <a:t> og koblingen mellem hjertets aktivering og sammentrækning. Formålet er at opnå en bedre forståelse af forholdet mellem den elektriske aktivering og den mekaniske kontraktion af hjertet set ved hjertesvigt og hjertekarsygdomme. Derudover fokuserer gruppen på samspillet mellem det autonome nervesystem og det </a:t>
            </a:r>
            <a:r>
              <a:rPr lang="da-DK" dirty="0" err="1"/>
              <a:t>kardiovaskulære</a:t>
            </a:r>
            <a:r>
              <a:rPr lang="da-DK" dirty="0"/>
              <a:t>  system.</a:t>
            </a:r>
          </a:p>
          <a:p>
            <a:pPr lvl="0"/>
            <a:endParaRPr lang="da-DK" dirty="0"/>
          </a:p>
          <a:p>
            <a:pPr lvl="0"/>
            <a:r>
              <a:rPr lang="da-DK" b="1" dirty="0"/>
              <a:t>Klinisk beslutningsstøtte</a:t>
            </a:r>
            <a:br>
              <a:rPr lang="da-DK" b="1" dirty="0"/>
            </a:br>
            <a:r>
              <a:rPr lang="da-DK" b="1" dirty="0"/>
              <a:t>- ved hjælp af matematisk modellering og edb-systemer, der muliggør patientspecifik behandling</a:t>
            </a:r>
            <a:endParaRPr lang="da-DK" dirty="0"/>
          </a:p>
          <a:p>
            <a:pPr lvl="0"/>
            <a:r>
              <a:rPr lang="da-DK" dirty="0"/>
              <a:t>Gennem de sidste tyve år har forskningsgruppen opbygget kompetencer inden for design, udvikling, validering, implementering og kommercialisering af rutinemæssigt anvendte kliniske systemer til beslutningsstøtte. Gruppen har en særlig force inden for  udvikling  af matematiske modeller på det kompleksitetsniveau, som er nødvendigt for anvendelsen i systemer til klinisk beslutningsstøtte. Modellerne åbner mulighed for kliniske beslutningsstøttesystemer, der ikke alene integrerer store mængder af kliniske data, men som også kan beskrive og rådgive om en hensigtsmæssig og individuelt tilpasset indsats i forhold til den enkelte patient. Gruppen fokuserer på kliniske områder, der er forbundet med høje sundhedsøkonomiske udgifter, som eksempelvis forbedring af procedurer i de meget omkostningstunge intensivafdelinger. Forskningen omfatter forbedringer inden for: brug af antibiotika, respiratorisk mekanisk ventilation, </a:t>
            </a:r>
            <a:r>
              <a:rPr lang="da-DK" dirty="0" err="1"/>
              <a:t>glucoseregulering</a:t>
            </a:r>
            <a:r>
              <a:rPr lang="da-DK" dirty="0"/>
              <a:t>, </a:t>
            </a:r>
            <a:r>
              <a:rPr lang="da-DK" dirty="0" err="1"/>
              <a:t>arterialisering</a:t>
            </a:r>
            <a:r>
              <a:rPr lang="da-DK" dirty="0"/>
              <a:t> af venøse blodgasser og diagnosticering af </a:t>
            </a:r>
            <a:r>
              <a:rPr lang="da-DK" dirty="0" err="1"/>
              <a:t>neuromuskulære</a:t>
            </a:r>
            <a:r>
              <a:rPr lang="da-DK" dirty="0"/>
              <a:t> lidelser.</a:t>
            </a:r>
          </a:p>
          <a:p>
            <a:pPr lvl="0"/>
            <a:endParaRPr lang="da-DK" dirty="0"/>
          </a:p>
          <a:p>
            <a:pPr lvl="0"/>
            <a:r>
              <a:rPr lang="da-DK" b="1" dirty="0"/>
              <a:t>Epidemiologi inden for folkesundhed, kliniske resultater og sundhedstjenester </a:t>
            </a:r>
            <a:endParaRPr lang="da-DK" dirty="0"/>
          </a:p>
          <a:p>
            <a:pPr lvl="0"/>
            <a:r>
              <a:rPr lang="da-DK" dirty="0"/>
              <a:t>Forskningsgruppen anvender epidemiologiske metoder til at undersøge relationerne mellem fælles faktorer i en befolkningsgruppe (både generelle og specifikke befolkningsgrupper, og både med og uden specifikke sygdomme) og det associerede udfald. Dette omfatter 1) traditionel folkesundhedsepidemiologi, som er undersøgelse af psykosociale faktorer, det sociale miljø og social ulighed, og herved tilvejebringelse af oplysninger til opretholdelse af folkesundheden, 2) klinisk epidemiologi, som er undersøgelse af udfaldene for patienter med forskellige sygdomme og effekten af kliniske interventioner og 3) anvendelse af epidemiologiske metoder til undersøgelse af sundhedssystemets organisering og ydeevne. Medicinske forskningsspecialer omfatter kardiologi, trombose, hjerteflimmer, hæmatologi, geriatrisk, social- og arbejdsmedicin, psykiatri, akutmedicin og klinisk mikrobiologi. Undersøgelserne udvides til også at omfatte betydningen af bolig og omgivende miljøer, sociale forhold, genetiske forhold, miljø og sundhed. Gruppen arbejder ud fra epidemiologiske og biostatistiske metoder samt maskinlæringsteknikker til sammenkædning af informationer, og  har  egne beskyttede computerfaciliteter og  -servere ved Danmarks Statistik, og </a:t>
            </a:r>
            <a:r>
              <a:rPr lang="da-DK" dirty="0" err="1"/>
              <a:t>REDCap</a:t>
            </a:r>
            <a:r>
              <a:rPr lang="da-DK" dirty="0"/>
              <a:t> miljøer. </a:t>
            </a:r>
          </a:p>
          <a:p>
            <a:pPr lvl="0"/>
            <a:endParaRPr lang="da-DK" dirty="0"/>
          </a:p>
          <a:p>
            <a:pPr lvl="0"/>
            <a:r>
              <a:rPr lang="da-DK" b="1" dirty="0"/>
              <a:t>Molekylær medicin </a:t>
            </a:r>
            <a:br>
              <a:rPr lang="da-DK" b="1" dirty="0"/>
            </a:br>
            <a:r>
              <a:rPr lang="da-DK" b="1" dirty="0"/>
              <a:t>– tidlig diagnosticering, prognoser og forebyggelse gennem forståelse af sygdomme på molekylært niveau</a:t>
            </a:r>
            <a:endParaRPr lang="da-DK" dirty="0"/>
          </a:p>
          <a:p>
            <a:pPr lvl="0"/>
            <a:r>
              <a:rPr lang="da-DK" dirty="0"/>
              <a:t>Forskningsgruppen kombinerer molekylær biologi, biokemi, genetik og bioinformatik med de kliniske specialer for at opnå en </a:t>
            </a:r>
            <a:r>
              <a:rPr lang="da-DK" dirty="0" err="1"/>
              <a:t>patofysiologisk</a:t>
            </a:r>
            <a:r>
              <a:rPr lang="da-DK" dirty="0"/>
              <a:t> (sygdoms) forståelse på molekylært niveau af systemiske og organspecifikke komplikationer. Denne tilgang muliggør tidlig og specifik diagnose samt prognoseudredning og mulig forebyggelse af komplikationer og kan anvendes inden for stort set alle kliniske specialer. Et klinisk forskningsfokus omfatter akutte og kroniske hjertekar-komplikationer, fedtleversygdomme, fedme, kræft og kræftrelateret trombose, tarmbetændelse, </a:t>
            </a:r>
            <a:r>
              <a:rPr lang="da-DK" dirty="0" err="1"/>
              <a:t>neuroinflammatoriske</a:t>
            </a:r>
            <a:r>
              <a:rPr lang="da-DK" dirty="0"/>
              <a:t> og reumatiske sygdomme. Gruppens fokus er at udvikle og anvende nye metoder, der giver mulighed for påvisning af en sygdomstilstand på et tidligt stadie samt stadieinddeling  af sygdommen for derved at opnå en forbedret sygdomsbehandling. På grund af det omfattende behov, skal metoderne være ikke-</a:t>
            </a:r>
            <a:r>
              <a:rPr lang="da-DK" dirty="0" err="1"/>
              <a:t>invasive</a:t>
            </a:r>
            <a:r>
              <a:rPr lang="da-DK" dirty="0"/>
              <a:t> og rentable samt uden risiko for den enkelte patient. Én tilgang er baseret på ekstracellulære </a:t>
            </a:r>
            <a:r>
              <a:rPr lang="da-DK" dirty="0" err="1"/>
              <a:t>vesikler</a:t>
            </a:r>
            <a:r>
              <a:rPr lang="da-DK" dirty="0"/>
              <a:t> (EV). Disse metoder muliggør også monitorering og optimering af behandlingens effektivitet.</a:t>
            </a:r>
          </a:p>
          <a:p>
            <a:pPr lvl="0"/>
            <a:endParaRPr lang="da-DK" dirty="0"/>
          </a:p>
          <a:p>
            <a:pPr lvl="0"/>
            <a:r>
              <a:rPr lang="da-DK" b="1" dirty="0" err="1"/>
              <a:t>Neuroteknologi</a:t>
            </a:r>
            <a:r>
              <a:rPr lang="da-DK" b="1" dirty="0"/>
              <a:t> og -rehabilitering </a:t>
            </a:r>
            <a:br>
              <a:rPr lang="da-DK" b="1" dirty="0"/>
            </a:br>
            <a:r>
              <a:rPr lang="da-DK" b="1" dirty="0"/>
              <a:t>- til forståelse og modulering af neurale mekanismer i forbindelse med nerveforstyrrelser</a:t>
            </a:r>
            <a:endParaRPr lang="da-DK" dirty="0"/>
          </a:p>
          <a:p>
            <a:pPr lvl="0"/>
            <a:r>
              <a:rPr lang="da-DK" dirty="0"/>
              <a:t>Forskningsgruppen fokuserer forståelse og forstærkning af de sansemotoriske funktioner hos raske forsøgspersoner og hos personer med nedsat sensorisk eller motorisk funktionsevne. Dette omfatter 1) </a:t>
            </a:r>
            <a:r>
              <a:rPr lang="da-DK" dirty="0" err="1"/>
              <a:t>neurorehabilitering</a:t>
            </a:r>
            <a:r>
              <a:rPr lang="da-DK" dirty="0"/>
              <a:t>, der sigter mod at forbedre uafhængighed og livskvalitet ved at maksimere graden af den fysiske formåen  og deltagelse samt 2) </a:t>
            </a:r>
            <a:r>
              <a:rPr lang="da-DK" dirty="0" err="1"/>
              <a:t>neuroteknologier</a:t>
            </a:r>
            <a:r>
              <a:rPr lang="da-DK" dirty="0"/>
              <a:t>, herunder kunstige midler til at interagere med hjernen og nervesystemet for at undersøge, bedømme og manipulere neurale systemers struktur og funktion. Specifikke teknologiske fokusområder omfatter neurale proteser, neurale grænseflader og sensorteknologi, </a:t>
            </a:r>
            <a:r>
              <a:rPr lang="da-DK" dirty="0" err="1"/>
              <a:t>neuromodulerings</a:t>
            </a:r>
            <a:r>
              <a:rPr lang="da-DK" dirty="0"/>
              <a:t>-systemer og bioelektroniske medicinske systemer, </a:t>
            </a:r>
            <a:r>
              <a:rPr lang="da-DK" dirty="0" err="1"/>
              <a:t>neuro</a:t>
            </a:r>
            <a:r>
              <a:rPr lang="da-DK" dirty="0"/>
              <a:t>-robotteknologi, hjerne-computer grænseflader, hjælpemidler og velfærdsteknologier, teknologi til funktionel elektrisk stimulering (FES) samt behandling og modulering af </a:t>
            </a:r>
            <a:r>
              <a:rPr lang="da-DK" dirty="0" err="1"/>
              <a:t>neurosignaler</a:t>
            </a:r>
            <a:r>
              <a:rPr lang="da-DK" dirty="0"/>
              <a:t> gennem </a:t>
            </a:r>
            <a:r>
              <a:rPr lang="da-DK" dirty="0" err="1"/>
              <a:t>invasive</a:t>
            </a:r>
            <a:r>
              <a:rPr lang="da-DK" dirty="0"/>
              <a:t> og ikke-</a:t>
            </a:r>
            <a:r>
              <a:rPr lang="da-DK" dirty="0" err="1"/>
              <a:t>invasive</a:t>
            </a:r>
            <a:r>
              <a:rPr lang="da-DK" dirty="0"/>
              <a:t>. Forskningen har påvist klinisk anvendelighed inden for cerebral apopleksi, </a:t>
            </a:r>
            <a:r>
              <a:rPr lang="da-DK" dirty="0" err="1"/>
              <a:t>Parkinsons</a:t>
            </a:r>
            <a:r>
              <a:rPr lang="da-DK" dirty="0"/>
              <a:t> sygdom, smertelindring (f.eks. fantomsmerter i lemmer eller </a:t>
            </a:r>
            <a:r>
              <a:rPr lang="da-DK" dirty="0" err="1"/>
              <a:t>neuropatisk</a:t>
            </a:r>
            <a:r>
              <a:rPr lang="da-DK" dirty="0"/>
              <a:t> smerte), blodtrykskontrol, pulskontrol, epilepsi, nerveskader, amputation, rygmarvsskader og </a:t>
            </a:r>
            <a:r>
              <a:rPr lang="da-DK" dirty="0" err="1"/>
              <a:t>neuroplasticitet</a:t>
            </a:r>
            <a:r>
              <a:rPr lang="da-DK" dirty="0"/>
              <a:t>.</a:t>
            </a:r>
          </a:p>
          <a:p>
            <a:pPr lvl="0"/>
            <a:endParaRPr lang="da-DK" dirty="0"/>
          </a:p>
          <a:p>
            <a:pPr lvl="0"/>
            <a:r>
              <a:rPr lang="da-DK" b="1" dirty="0"/>
              <a:t>Personlig medicin til kræftpatienter </a:t>
            </a:r>
            <a:br>
              <a:rPr lang="da-DK" b="1" dirty="0"/>
            </a:br>
            <a:r>
              <a:rPr lang="da-DK" b="1" dirty="0"/>
              <a:t>– håndtering af genetiske data med henblik på at sikre patientspecifik behandling og en reduktion i lægemiddelresistens</a:t>
            </a:r>
            <a:endParaRPr lang="da-DK" dirty="0"/>
          </a:p>
          <a:p>
            <a:pPr lvl="0"/>
            <a:r>
              <a:rPr lang="da-DK" dirty="0"/>
              <a:t>Gruppens fokus er at korrelere genetisk information fra kræftpatienter med genetiske data fra biobanker gennem omfattende statistisk analyse, hvilket resulterer i nye patientspecifikke behandlingsformer . Især for patienter, der ikke reagerer effektivt på den oprindelige behandling (patienter med tilbagefald), er denne tilgang meget anvendelig , idet koblingen af patienternes data med genetiske data på verdensplan forbedrer informationsniveauet og danner grundlaget for en databaseret og individuelt tilpasset medicinsk behandling. Ved at anvende denne fremgangsmåde inden for hæmatologi har gruppen med succes etableret og implementeret nye kliniske rutiner. Validering og implementering af patientspecifik (personlig) medicin til kræftpatienter kræver en tværfaglig indsats. Derfor dækker gruppen kompetencer inden for både molekylær og genetisk kræftforskning, opbygning og håndtering af biobanker, klinisk epidemiologi og registerforskning, anvendelse af biostatistik og maskinlæring på store datasæt til kliniske applikationer samt klinisk databaseopbygning.</a:t>
            </a:r>
          </a:p>
          <a:p>
            <a:pPr lvl="0"/>
            <a:endParaRPr lang="da-DK" dirty="0"/>
          </a:p>
          <a:p>
            <a:pPr lvl="0"/>
            <a:r>
              <a:rPr lang="da-DK" b="1" dirty="0"/>
              <a:t>E-sundhed, telesundhed og telerehabilitering</a:t>
            </a:r>
            <a:endParaRPr lang="da-DK" dirty="0"/>
          </a:p>
          <a:p>
            <a:pPr lvl="0"/>
            <a:r>
              <a:rPr lang="da-DK" dirty="0"/>
              <a:t>Telesundhed indebærer anvendelse af telekommunikationsteknologier og virtuelle teknologier til levering af sundhedsydelser uden for traditionelle sundhedsfaciliteter. Forskningsgruppen fokuserer på at designe, teste og evaluere telesundhed og telerehabiliteringsteknologier og -programmer, med henblik på forbedring af sundhedsydelserne, effektivisere opbygningen af sundhedsvæsenet og forbedre resultaterne for patienten (behandlingseffektivitet </a:t>
            </a:r>
            <a:r>
              <a:rPr lang="da-DK" dirty="0" err="1"/>
              <a:t>oglivskvalitet</a:t>
            </a:r>
            <a:r>
              <a:rPr lang="da-DK" dirty="0"/>
              <a:t>). De kliniske fokusområder omfatter patienter med kroniske sygdomme som KOL, hjertesvigt og diabetes. Desuden har patienter med behov for hjertelungekirurgi og patienter med behov for palliativ pleje eller psykiatrisk behandling også vist sig at drage fordel af telemedicinske tiltag. Forskningen fokuserer på at afdække patientens behov (kendte eller ukendte) og at udvikle nye teknologier og programmer inden for telesundhed og telerehabilitering.  Dette indebære bl.a. patient- og brugerinvolvering, elektronisk og digital kompetenceopbygning, programimplementering, evaluering af klinisk udfald og en sundhedsøkonomisk analyse. Forskningen fokuserer også på teknologiers brugervenlighed, samt  på at udvikle nye algoritmer og redskaber til patienter og sundhedspersonale for at forbedre sygdomshåndtering i telemedicinske rammer. Teknologierne og programmerne er klinisk testede fra pilotfasen og til stor-skala forsøg, og gruppen er frontløber inden for implementeringen af telemedicin og effektdokumentation heraf. Gruppen har således stået i spidsen for to stor-skala, multicenter telemedicinske projekter (</a:t>
            </a:r>
            <a:r>
              <a:rPr lang="da-DK" dirty="0" err="1"/>
              <a:t>TeleCare</a:t>
            </a:r>
            <a:r>
              <a:rPr lang="da-DK" dirty="0"/>
              <a:t> Nord) inden for KOL og hjertesvigt, med deltagelse af henholdsvis 1200 og 600 patienter.  </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18407128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buFont typeface="Arial" panose="020B0604020202020204" pitchFamily="34" charset="0"/>
              <a:buNone/>
            </a:pPr>
            <a:r>
              <a:rPr lang="da-DK" sz="1200" b="1" dirty="0"/>
              <a:t>KERNEAKTIVITETER:</a:t>
            </a:r>
          </a:p>
          <a:p>
            <a:pPr marL="177948" indent="-177948">
              <a:buFont typeface="Arial" panose="020B0604020202020204" pitchFamily="34" charset="0"/>
              <a:buChar char="•"/>
            </a:pPr>
            <a:r>
              <a:rPr lang="da-DK" sz="1200" dirty="0"/>
              <a:t>SSH bringer de menneskelige og sociale relationer i spil i forhold til bl.a. teknologi, sundhed og klima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undersøger, hvordan mennesket handler og skaber mening og forandring i forhold til både offentlige og private aktører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udvikler nye forretningsmodeller, nye regulatoriske forhold, nye veje til at sikre den nødvendige digitalisering, nye samfundsmæssige organiseringsformer m.m.</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genererer ny viden om organisatorisk læring i offentlige og private organisationer samt bidrager herigennem til kreativitet og udvikling i samfundet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samarbejder tværvidenskabeligt og med eksterne aktører i forskningsprojekter og i uddannelser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endParaRPr lang="da-DK" sz="1200" dirty="0"/>
          </a:p>
          <a:p>
            <a:r>
              <a:rPr lang="da-DK" b="1" dirty="0"/>
              <a:t>Eksempler på kerneaktiviteter</a:t>
            </a:r>
          </a:p>
          <a:p>
            <a:endParaRPr lang="da-DK" sz="1200" dirty="0"/>
          </a:p>
          <a:p>
            <a:pPr marL="177948" indent="-177948">
              <a:buFont typeface="Arial" panose="020B0604020202020204" pitchFamily="34" charset="0"/>
              <a:buChar char="•"/>
            </a:pPr>
            <a:r>
              <a:rPr lang="da-DK" sz="1200" dirty="0"/>
              <a:t>AI Denmark samarbejdet: Dansk erhvervsliv skal være bedre til at arbejde med kunstig intelligens. Derfor har Industriens Fond søsat et nationalt initiativ, hvor Aalborg University Business School bidrager med viden om bl.a. maskinlæring, innovation management, organisationsforandring, strategi og udvikling af datadrevne forretningsmodeller.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en-US" sz="1200" dirty="0"/>
              <a:t>Game-Based Learning in the 21st Century: </a:t>
            </a:r>
            <a:r>
              <a:rPr lang="da-DK" sz="2000" dirty="0"/>
              <a:t>Projektet undersøger, hvordan design af både analoge og digitale spilleværktøjer kan bruges til at skabe mere meningsfuld, udfordrende og engagerende undervisning. Projektet udføres i samarbejde mellem forskere fra AAU, AU, Nationalt Center for Læsning, University College Copenhagen og VIA University College samt virksomhederne CLIO Online, </a:t>
            </a:r>
            <a:r>
              <a:rPr lang="da-DK" sz="2000" dirty="0" err="1"/>
              <a:t>Build</a:t>
            </a:r>
            <a:r>
              <a:rPr lang="da-DK" sz="2000" dirty="0"/>
              <a:t> A World, og KMD/</a:t>
            </a:r>
            <a:r>
              <a:rPr lang="da-DK" sz="2000" dirty="0" err="1"/>
              <a:t>Uvdata</a:t>
            </a:r>
            <a:r>
              <a:rPr lang="da-DK" sz="2000" dirty="0"/>
              <a:t>. Forskningsprojektet bygger på en investering på 9,8 millioner kroner fra Innovationsfonden.</a:t>
            </a:r>
            <a:endParaRPr lang="da-DK" sz="1200" dirty="0"/>
          </a:p>
          <a:p>
            <a:endParaRPr lang="da-DK" sz="1200" dirty="0"/>
          </a:p>
          <a:p>
            <a:pPr marL="177948" indent="-177948">
              <a:buFont typeface="Arial" panose="020B0604020202020204" pitchFamily="34" charset="0"/>
              <a:buChar char="•"/>
            </a:pPr>
            <a:r>
              <a:rPr lang="da-DK" sz="1200" dirty="0"/>
              <a:t>Center for borgerinddragende beskæftigelsesindsatser er et partnerskabsprojekt mellem Silkeborg, Holstebro, Vesthimmerland og Herning kommune og Institut for Politik og Samfund og Institut for Sociologi og Socialt Arbejde. CUBB bidrager til omstillingen af de offentlige beskæftigelsesindsatser, hvor borgeren i langt højere grad end i dag inddrages og gives ansvar for og ejerskab til at mestre eget liv og dermed forbedre sine beskæftigelseschancer. </a:t>
            </a:r>
            <a:endParaRPr lang="da-DK" sz="1200" dirty="0">
              <a:solidFill>
                <a:srgbClr val="FF0000"/>
              </a:solidFill>
            </a:endParaRPr>
          </a:p>
          <a:p>
            <a:pPr lvl="0"/>
            <a:endParaRPr lang="da-DK" dirty="0"/>
          </a:p>
          <a:p>
            <a:pPr lvl="0"/>
            <a:r>
              <a:rPr lang="da-DK" b="1" dirty="0"/>
              <a:t>FAGLIGE STYRKE POSITIONER:</a:t>
            </a:r>
          </a:p>
          <a:p>
            <a:pPr lvl="0"/>
            <a:endParaRPr lang="da-DK" dirty="0"/>
          </a:p>
          <a:p>
            <a:pPr defTabSz="949056">
              <a:defRPr/>
            </a:pPr>
            <a:r>
              <a:rPr lang="da-DK" sz="1200" dirty="0"/>
              <a:t>Uddannelseslandskabet er foranderligt, og læring foregår mange steder. SSH-forskningen er og skal fortsat være anerkendt for forskning med høj gennemslagskraft inden for læring, læreprocesser, didaktik og problembaseret læring i uddannelser. SSH-fakultetet vil dermed bidrage til en bedre forståelse for fremtidens kompetencebehov, gode rammer for læring og teknologiernes betydning for dannelse, uddannelse og livslang læring. </a:t>
            </a:r>
          </a:p>
          <a:p>
            <a:endParaRPr lang="da-DK" sz="1200" dirty="0"/>
          </a:p>
          <a:p>
            <a:r>
              <a:rPr lang="da-DK" sz="1200" dirty="0"/>
              <a:t>Derfor: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Bliver studerende klædt på til at sammentænke psykologi, sprog kommunikation, organisatorisk læring, anvendt filosofi, sociologi, politologi, forretningsforståelse, ledelse og jura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Samarbejder forskere på tværs af de humanistiske og samfundsvidenskabelige fagdiscipliner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Bringer forskere og studerende SSH-grundfagligheder ind i uddannelser og forskningsprojekter på STEM- og sundhedsområdet</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Har SSH valgt fire signaturprojekter i 2022 og 2023. Projekterne sætter fokus på ”Bæredygtighed og grøn omstilling”, ”</a:t>
            </a:r>
            <a:r>
              <a:rPr lang="da-DK" sz="1200" dirty="0" err="1"/>
              <a:t>Computational</a:t>
            </a:r>
            <a:r>
              <a:rPr lang="da-DK" sz="1200" dirty="0"/>
              <a:t> SSH”, ”Børn og Unge” samt ”Research Advanced Center for Social Sciences and </a:t>
            </a:r>
            <a:r>
              <a:rPr lang="da-DK" sz="1200" dirty="0" err="1"/>
              <a:t>Humanities</a:t>
            </a:r>
            <a:r>
              <a:rPr lang="da-DK" sz="1200" dirty="0"/>
              <a: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Bringes SSH-grundfagligheder i spil i </a:t>
            </a:r>
            <a:r>
              <a:rPr lang="da-DK" sz="1200" dirty="0" err="1"/>
              <a:t>vidensamarbejder</a:t>
            </a:r>
            <a:r>
              <a:rPr lang="da-DK" sz="1200" dirty="0"/>
              <a:t> med uddannelsesinstitutioner, interesseorganisationer, virksomheder og øvrige samarbejdspartnere </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4400" b="1" dirty="0"/>
              <a:t>1. Kritisk tænkning </a:t>
            </a:r>
          </a:p>
          <a:p>
            <a:r>
              <a:rPr lang="da-DK" sz="4400" dirty="0"/>
              <a:t>På SSH-fakultetet karakteriserer den kritiske forskning evnen til at stille spørgsmål til det etablerede, reflektere over hierarkier og magt i samfundet og eksperimentere med nye løsningsmodeller og hypoteser, der bygger på en forståelse af fx kultur, historie og institutioner. </a:t>
            </a:r>
            <a:endParaRPr lang="da-DK" sz="3200" dirty="0"/>
          </a:p>
          <a:p>
            <a:endParaRPr lang="da-DK" sz="3200" dirty="0"/>
          </a:p>
          <a:p>
            <a:r>
              <a:rPr lang="da-DK" sz="3200" b="1" dirty="0"/>
              <a:t>2. Mennesker og samfund i centrum </a:t>
            </a:r>
          </a:p>
          <a:p>
            <a:r>
              <a:rPr lang="da-DK" sz="3200" dirty="0"/>
              <a:t>På SSH-fakultetet er forståelse og forklaring af den menneskelige og sociale faktor afgørende for at berige tværvidenskabelige samarbejder, uddanne for fremtiden og implementere ny viden i samfundet. </a:t>
            </a:r>
            <a:endParaRPr lang="da-DK" sz="2000" dirty="0"/>
          </a:p>
          <a:p>
            <a:endParaRPr lang="da-DK" sz="2000" dirty="0"/>
          </a:p>
          <a:p>
            <a:r>
              <a:rPr lang="da-DK" sz="2000" b="1" dirty="0"/>
              <a:t>3. </a:t>
            </a:r>
            <a:r>
              <a:rPr lang="da-DK" sz="2000" b="1" dirty="0" err="1"/>
              <a:t>Vidensudveksling</a:t>
            </a:r>
            <a:r>
              <a:rPr lang="da-DK" sz="2000" b="1" dirty="0"/>
              <a:t> og samarbejde </a:t>
            </a:r>
          </a:p>
          <a:p>
            <a:r>
              <a:rPr lang="da-DK" sz="2000" dirty="0"/>
              <a:t>SSH-fakultetet skal bidrage med ekspertise og kandidater, der overfører og udveksler viden med en lang række institutioner, virksomheder og samarbejdspartnere. Inkluderende og åbne forsknings- og uddannelsesmiljøer er en central præmis for at tiltrække studerende, talenter og udvikle ny viden. På SSH-fakultetet inddrages studerende i utallige forsknings- og udviklingsprojekter, og der eksperimenteres med borgerinddragelse og studenterinvolvering gennem nye læringsplatforme og samskabelse. </a:t>
            </a:r>
            <a:endParaRPr lang="da-DK" sz="1200" b="1" dirty="0"/>
          </a:p>
          <a:p>
            <a:endParaRPr lang="da-DK" sz="1200" b="1" dirty="0"/>
          </a:p>
          <a:p>
            <a:r>
              <a:rPr lang="da-DK" sz="1200" b="1" dirty="0"/>
              <a:t>4. Internationalisering</a:t>
            </a:r>
          </a:p>
          <a:p>
            <a:r>
              <a:rPr lang="da-DK" sz="1200" dirty="0"/>
              <a:t>På SSH-fakultetet skal forskning gøres åbent tilgængelig for et internationalt publikum, fremlægges i internationale udgivelser, og fakultetet skal være åbent for udenlandske talenter og samarbejdspartnere. </a:t>
            </a:r>
          </a:p>
          <a:p>
            <a:endParaRPr lang="da-DK" sz="1200" b="1" dirty="0"/>
          </a:p>
          <a:p>
            <a:r>
              <a:rPr lang="da-DK" sz="1200" b="1" dirty="0"/>
              <a:t>5. Tværvidenskab</a:t>
            </a:r>
          </a:p>
          <a:p>
            <a:r>
              <a:rPr lang="da-DK" sz="1200" dirty="0"/>
              <a:t>SSH-fakultetet er derfor kendetegnet af en række tværvidenskabelige initiativer, der genererer viden om store</a:t>
            </a:r>
          </a:p>
          <a:p>
            <a:r>
              <a:rPr lang="da-DK" sz="1200" dirty="0"/>
              <a:t>samfundsmæssige udfordringer og bidrager med tværgående kompetencer hos studerende og forskere. </a:t>
            </a:r>
          </a:p>
          <a:p>
            <a:endParaRPr lang="da-DK" sz="1200" b="1" dirty="0"/>
          </a:p>
          <a:p>
            <a:r>
              <a:rPr lang="da-DK" sz="1200" b="1" dirty="0"/>
              <a:t>6. Initiativ</a:t>
            </a:r>
          </a:p>
          <a:p>
            <a:r>
              <a:rPr lang="da-DK" sz="1200" dirty="0"/>
              <a:t>SSH-fakultetet skal være kendetegnet ved at være dagsordenssættende og proaktiv i forhold til samfundets</a:t>
            </a:r>
          </a:p>
          <a:p>
            <a:r>
              <a:rPr lang="da-DK" sz="1200" dirty="0"/>
              <a:t>problemer og udfordringer og i forhold til at drive nye tværvidenskabelige initiativer og banebrydende forskning. </a:t>
            </a:r>
          </a:p>
          <a:p>
            <a:endParaRPr lang="da-DK" sz="1200" dirty="0"/>
          </a:p>
          <a:p>
            <a:endParaRPr lang="da-DK" sz="1200" dirty="0"/>
          </a:p>
          <a:p>
            <a:r>
              <a:rPr lang="da-DK" sz="1200" b="1" dirty="0"/>
              <a:t>Pejlemærker </a:t>
            </a:r>
          </a:p>
          <a:p>
            <a:r>
              <a:rPr lang="da-DK" sz="1200" dirty="0"/>
              <a:t>Vi adresserer de store samfundsmæssige udfordringer gennem missionsorienteret forskning, uddannelse og </a:t>
            </a:r>
            <a:r>
              <a:rPr lang="da-DK" sz="1200" dirty="0" err="1"/>
              <a:t>vidensamarbejde</a:t>
            </a:r>
            <a:r>
              <a:rPr lang="da-DK" sz="1200" dirty="0"/>
              <a:t> under overskrifterne ”Læring i det 21. århundrede”, ”Sundhed”, ”Bæredygtighed”, ”Digital humaniora &amp; samfundsvidenskab”, ”Innovation &amp; entreprenørskab” og” Kultur, samfund &amp; udvikling”.</a:t>
            </a:r>
          </a:p>
          <a:p>
            <a:r>
              <a:rPr lang="da-DK" sz="1200" dirty="0"/>
              <a:t> </a:t>
            </a:r>
          </a:p>
          <a:p>
            <a:endParaRPr lang="da-DK" sz="1200" b="1" dirty="0"/>
          </a:p>
          <a:p>
            <a:r>
              <a:rPr lang="da-DK" sz="1200" b="1" dirty="0"/>
              <a:t>Signaturprojekter </a:t>
            </a:r>
          </a:p>
          <a:p>
            <a:pPr marL="177948" indent="-177948">
              <a:buFont typeface="Arial" panose="020B0604020202020204" pitchFamily="34" charset="0"/>
              <a:buChar char="•"/>
            </a:pPr>
            <a:r>
              <a:rPr lang="en-US" sz="1200" u="sng" dirty="0"/>
              <a:t>Advanced Center for Social Sciences and Humanities Research </a:t>
            </a:r>
            <a:r>
              <a:rPr lang="da-DK" sz="1200" dirty="0"/>
              <a:t>har som målsætning at være et førende forskningscenter i udviklingen af teorier og metoder inden for et samlet humaniora og samfundsvidenskab. Centret har som formål at søge nybrud inden for SSH og dermed være forudsætningsskabende for AAU’s fremtidige forskningsmissioner – både inden for samfundsvidenskab og humaniora og bredt inden for universitetets samlede videnskabelige portefølje. Centret har, som del af fakultetets grundlæggende karakteristika, en kritisk forpligtelse og vil derfor dels beskytte og fremme den uafhængige forskning, dels agere kritisk konstruktivt ift. såvel fakultetets som universitetets missionsdrevne forskning. </a:t>
            </a:r>
          </a:p>
          <a:p>
            <a:endParaRPr lang="da-DK" sz="1200" dirty="0"/>
          </a:p>
          <a:p>
            <a:pPr marL="177948" indent="-177948">
              <a:buFont typeface="Arial" panose="020B0604020202020204" pitchFamily="34" charset="0"/>
              <a:buChar char="•"/>
            </a:pPr>
            <a:r>
              <a:rPr lang="da-DK" sz="1200" u="sng" dirty="0" err="1"/>
              <a:t>Computational</a:t>
            </a:r>
            <a:r>
              <a:rPr lang="da-DK" sz="1200" u="sng" dirty="0"/>
              <a:t> SSH </a:t>
            </a:r>
            <a:r>
              <a:rPr lang="da-DK" sz="1200" dirty="0"/>
              <a:t>forbinder AAU’s SSH-forskere og miljøer, der beskæftiger sig med forskning, der gør brug af, tilpasser, udvikler eller operationaliserer teknikker som maskinlæring, netværksanalyse, computer vision, </a:t>
            </a:r>
            <a:r>
              <a:rPr lang="da-DK" sz="1200" dirty="0" err="1"/>
              <a:t>natural</a:t>
            </a:r>
            <a:r>
              <a:rPr lang="da-DK" sz="1200" dirty="0"/>
              <a:t> </a:t>
            </a:r>
            <a:r>
              <a:rPr lang="da-DK" sz="1200" dirty="0" err="1"/>
              <a:t>language</a:t>
            </a:r>
            <a:r>
              <a:rPr lang="da-DK" sz="1200" dirty="0"/>
              <a:t> </a:t>
            </a:r>
            <a:r>
              <a:rPr lang="da-DK" sz="1200" dirty="0" err="1"/>
              <a:t>processing</a:t>
            </a:r>
            <a:r>
              <a:rPr lang="da-DK" sz="1200" dirty="0"/>
              <a:t> eller data visualisering. Et hovedformål er således at bidrage til udvikling, anvendelsen og udbredelsen af sådanne teknikker i en kontekst af forskellige SSH-fagligheder (teorier, perspektiver, paradigmer).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u="sng" dirty="0"/>
              <a:t>Bæredygtig omstilling</a:t>
            </a:r>
            <a:r>
              <a:rPr lang="da-DK" sz="1200" dirty="0"/>
              <a:t> leverer undersøgelser af bæredygtighed i et bredere perspektiv end det rent miljømæssige og produktionsrettede, som har været i fokus politisk i de senere år. Det integrative aspekt står centralt i projektet, der med afsæt i humanistiske og samfundsvidenskabelige metoder fokuserer på de menneskelige, kulturelle, økonomiske og samfundsmæssige konsekvenser af den globale udvikling, og i projektets bidrag til udviklingen af fremtidens bæredygtige løsninger på tværs af fag, institutioner og virksomheder. Fra det kritisk reflekterende til det praktisk problemløsende vil projektet bidrage med en forståelsesramme for bæredygtighed og en kvalificeret samtale om, hvad bæredygtig omstilling indebærer. </a:t>
            </a:r>
          </a:p>
          <a:p>
            <a:endParaRPr lang="da-DK" sz="1200" dirty="0"/>
          </a:p>
          <a:p>
            <a:pPr marL="177948" indent="-177948">
              <a:buFont typeface="Arial" panose="020B0604020202020204" pitchFamily="34" charset="0"/>
              <a:buChar char="•"/>
            </a:pPr>
            <a:r>
              <a:rPr lang="da-DK" sz="1200" u="sng" dirty="0"/>
              <a:t>Børn og unge </a:t>
            </a:r>
            <a:r>
              <a:rPr lang="da-DK" sz="1200" dirty="0"/>
              <a:t>har på det forskningsmæssige område opmærksomheden rettet mod forandringsprocesser knyttet til børne- og ungeliv, fx trivsel, udsathed, uddannelse og læring, overgang til arbejdsmarked, politisk deltagelse, børns rettigheder, kvalitet i institutioner og faglige praksisser. SSH-fakultetet har en række markante og dagsordenssættende videns- og forskningsmiljøer inden for børn og unge, og der ligger store muligheder i at tænke på tværs af indsatserne i miljøerne. Fakultetet vil i kraft af sin størrelse og faglige spændvidde dække problemstillingerne i bredden, og med en koordineret indsats og satsning kan vi styrke den samlede position på feltet. Samarbejdet søges styrket gennem netværksaktiviteter, seminarer, fælles fondsansøgninger og lignende. Samtidig fokuseres den eksterne profilering og markering af AAU som en førende aktør på børne- og ungeområdet.</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29</a:t>
            </a:fld>
            <a:endParaRPr lang="en-US"/>
          </a:p>
        </p:txBody>
      </p:sp>
    </p:spTree>
    <p:extLst>
      <p:ext uri="{BB962C8B-B14F-4D97-AF65-F5344CB8AC3E}">
        <p14:creationId xmlns:p14="http://schemas.microsoft.com/office/powerpoint/2010/main" val="21778646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solidFill>
                  <a:schemeClr val="tx1"/>
                </a:solidFill>
              </a:rPr>
              <a:t>AAU udgør i dag 9% af sektoren</a:t>
            </a:r>
          </a:p>
          <a:p>
            <a:r>
              <a:rPr lang="da-DK" sz="1400" dirty="0">
                <a:solidFill>
                  <a:schemeClr val="tx1"/>
                </a:solidFill>
              </a:rPr>
              <a:t>Note: AAU indtægter i alt/alle universiteters indtægter i alt, 2022</a:t>
            </a:r>
          </a:p>
          <a:p>
            <a:r>
              <a:rPr lang="da-DK" sz="1400" dirty="0">
                <a:solidFill>
                  <a:schemeClr val="tx1"/>
                </a:solidFill>
              </a:rPr>
              <a:t>Kilde: Danske universiteters statistiske beredskab (2022)</a:t>
            </a:r>
          </a:p>
          <a:p>
            <a:endParaRPr lang="da-DK" sz="1400" b="1" dirty="0"/>
          </a:p>
          <a:p>
            <a:r>
              <a:rPr lang="da-DK" sz="1400" b="1" dirty="0"/>
              <a:t>Studerende</a:t>
            </a:r>
          </a:p>
          <a:p>
            <a:r>
              <a:rPr lang="da-DK" sz="1400" dirty="0"/>
              <a:t>Note: Antal studerende er omgjort som bestand 1/10 2023. Omfatter ordinære studerende, deltidsstuderende (Kilde: AAU Hjemmeside) og gæstestuderende (Kilde: </a:t>
            </a:r>
            <a:r>
              <a:rPr lang="da-DK" sz="1400" dirty="0" err="1"/>
              <a:t>QlikView</a:t>
            </a:r>
            <a:r>
              <a:rPr lang="da-DK" sz="1400" dirty="0"/>
              <a:t>). </a:t>
            </a:r>
          </a:p>
          <a:p>
            <a:pPr defTabSz="913028">
              <a:defRPr/>
            </a:pPr>
            <a:endParaRPr lang="da-DK" sz="1400" b="1" dirty="0"/>
          </a:p>
          <a:p>
            <a:pPr defTabSz="913028">
              <a:defRPr/>
            </a:pPr>
            <a:r>
              <a:rPr lang="da-DK" sz="1400" b="1" dirty="0"/>
              <a:t>Ansatte</a:t>
            </a:r>
          </a:p>
          <a:p>
            <a:pPr defTabSz="913028">
              <a:defRPr/>
            </a:pPr>
            <a:r>
              <a:rPr lang="da-DK" sz="1400" dirty="0"/>
              <a:t>Antal forskere (månedslønnede) omfatter </a:t>
            </a:r>
            <a:r>
              <a:rPr lang="da-DK" sz="1400" b="0" baseline="0" dirty="0"/>
              <a:t>professor, lektor, adjunkt forsker, post doc., ph.d., VIP i øvrigt</a:t>
            </a:r>
            <a:r>
              <a:rPr lang="da-DK" sz="1400" dirty="0"/>
              <a:t>. </a:t>
            </a:r>
          </a:p>
          <a:p>
            <a:pPr defTabSz="913028">
              <a:defRPr/>
            </a:pPr>
            <a:r>
              <a:rPr lang="da-DK" sz="1400" dirty="0"/>
              <a:t>Antal TAP (månedslønnede) omfatter chefer, AC-TAP, TAP øvrige.</a:t>
            </a:r>
          </a:p>
          <a:p>
            <a:pPr defTabSz="913028">
              <a:defRPr/>
            </a:pPr>
            <a:r>
              <a:rPr lang="da-DK" sz="1400" dirty="0"/>
              <a:t>Kilde: ØA, opgjort 31.12.</a:t>
            </a:r>
            <a:r>
              <a:rPr lang="da-DK" sz="1400" baseline="0" dirty="0"/>
              <a:t>2023.</a:t>
            </a:r>
            <a:endParaRPr lang="da-DK" sz="1400" dirty="0"/>
          </a:p>
          <a:p>
            <a:endParaRPr lang="da-DK" sz="1400" b="1" dirty="0"/>
          </a:p>
          <a:p>
            <a:r>
              <a:rPr lang="da-DK" sz="1400" b="1" dirty="0"/>
              <a:t>Virksomhedernes foretrukne samarbejdspartner</a:t>
            </a:r>
          </a:p>
          <a:p>
            <a:r>
              <a:rPr lang="en-US" sz="1400" dirty="0" err="1">
                <a:solidFill>
                  <a:schemeClr val="bg1"/>
                </a:solidFill>
              </a:rPr>
              <a:t>Kilde</a:t>
            </a:r>
            <a:r>
              <a:rPr lang="en-US" sz="1400" dirty="0">
                <a:solidFill>
                  <a:schemeClr val="bg1"/>
                </a:solidFill>
              </a:rPr>
              <a:t>: </a:t>
            </a:r>
            <a:r>
              <a:rPr lang="da-DK" sz="1400" dirty="0">
                <a:solidFill>
                  <a:schemeClr val="bg1"/>
                </a:solidFill>
              </a:rPr>
              <a:t>DI (2021): Danmark på </a:t>
            </a:r>
            <a:r>
              <a:rPr lang="da-DK" sz="1400" dirty="0" err="1">
                <a:solidFill>
                  <a:schemeClr val="bg1"/>
                </a:solidFill>
              </a:rPr>
              <a:t>vidensporet</a:t>
            </a:r>
            <a:r>
              <a:rPr lang="da-DK" sz="1400" dirty="0">
                <a:solidFill>
                  <a:schemeClr val="bg1"/>
                </a:solidFill>
              </a:rPr>
              <a:t> V</a:t>
            </a:r>
            <a:endParaRPr lang="nn-NO" sz="1400" b="1" dirty="0">
              <a:solidFill>
                <a:srgbClr val="000061"/>
              </a:solidFill>
              <a:cs typeface="Arial" panose="020B0604020202020204" pitchFamily="34" charset="0"/>
            </a:endParaRPr>
          </a:p>
          <a:p>
            <a:pPr defTabSz="913028">
              <a:defRPr/>
            </a:pPr>
            <a:endParaRPr lang="da-DK" sz="1400" dirty="0"/>
          </a:p>
          <a:p>
            <a:r>
              <a:rPr lang="da-DK" sz="1800" b="1" dirty="0">
                <a:effectLst/>
                <a:latin typeface="Calibri" panose="020F0502020204030204" pitchFamily="34" charset="0"/>
                <a:ea typeface="Calibri" panose="020F0502020204030204" pitchFamily="34" charset="0"/>
              </a:rPr>
              <a:t>Nr. 35 blandt verdenens unge universiteter (under 50 år) </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Note: AAU, 2023 nr. 35</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Kilde: Times Higher Education: Young University Ranking 2023. </a:t>
            </a:r>
            <a:r>
              <a:rPr lang="da-DK" sz="1800" dirty="0">
                <a:effectLst/>
                <a:latin typeface="Calibri" panose="020F0502020204030204" pitchFamily="34" charset="0"/>
                <a:ea typeface="Calibri" panose="020F0502020204030204" pitchFamily="34" charset="0"/>
              </a:rPr>
              <a:t>Listen inkluderer 605 universiteter.</a:t>
            </a:r>
          </a:p>
          <a:p>
            <a:r>
              <a:rPr lang="da-DK" sz="1800" dirty="0">
                <a:effectLst/>
                <a:latin typeface="Calibri" panose="020F0502020204030204" pitchFamily="34" charset="0"/>
                <a:ea typeface="Calibri" panose="020F0502020204030204" pitchFamily="34" charset="0"/>
              </a:rPr>
              <a:t> </a:t>
            </a:r>
          </a:p>
          <a:p>
            <a:pPr defTabSz="913028">
              <a:defRPr/>
            </a:pPr>
            <a:r>
              <a:rPr lang="da-DK" sz="1400" b="1" dirty="0"/>
              <a:t>4. højest rangret ingeniøruddannelse i verden</a:t>
            </a:r>
          </a:p>
          <a:p>
            <a:pPr defTabSz="913028">
              <a:defRPr/>
            </a:pPr>
            <a:r>
              <a:rPr lang="da-DK" sz="1400" dirty="0"/>
              <a:t>MIT Report: </a:t>
            </a:r>
            <a:r>
              <a:rPr lang="en-US" sz="1400" dirty="0"/>
              <a:t>”The global state of the art in engineering education” (Graham, Ruth for MIT, 2018)</a:t>
            </a:r>
            <a:endParaRPr lang="da-DK" sz="1400" dirty="0"/>
          </a:p>
          <a:p>
            <a:pPr defTabSz="913028">
              <a:defRPr/>
            </a:pPr>
            <a:r>
              <a:rPr lang="da-DK" sz="1400" dirty="0"/>
              <a:t>Rapport fra Massachusetts </a:t>
            </a:r>
            <a:r>
              <a:rPr lang="da-DK" sz="1400" dirty="0" err="1"/>
              <a:t>Institute</a:t>
            </a:r>
            <a:r>
              <a:rPr lang="da-DK" sz="1400" dirty="0"/>
              <a:t> of Technology (MIT), marts 2018.</a:t>
            </a:r>
          </a:p>
          <a:p>
            <a:pPr defTabSz="913028">
              <a:defRPr/>
            </a:pPr>
            <a:endParaRPr lang="da-DK" sz="1400" b="1" dirty="0"/>
          </a:p>
          <a:p>
            <a:pPr defTabSz="913028">
              <a:defRPr/>
            </a:pPr>
            <a:r>
              <a:rPr lang="en-US" sz="1400" b="1" dirty="0" err="1">
                <a:solidFill>
                  <a:schemeClr val="bg1"/>
                </a:solidFill>
              </a:rPr>
              <a:t>Bedste</a:t>
            </a:r>
            <a:r>
              <a:rPr lang="en-US" sz="1400" b="1" dirty="0">
                <a:solidFill>
                  <a:schemeClr val="bg1"/>
                </a:solidFill>
              </a:rPr>
              <a:t> </a:t>
            </a:r>
            <a:r>
              <a:rPr lang="en-US" sz="1400" b="1" dirty="0" err="1">
                <a:solidFill>
                  <a:schemeClr val="bg1"/>
                </a:solidFill>
              </a:rPr>
              <a:t>ingeniøruniversitet</a:t>
            </a:r>
            <a:r>
              <a:rPr lang="en-US" sz="1400" b="1" dirty="0">
                <a:solidFill>
                  <a:schemeClr val="bg1"/>
                </a:solidFill>
              </a:rPr>
              <a:t> </a:t>
            </a:r>
            <a:r>
              <a:rPr lang="en-US" sz="1400" b="1" dirty="0" err="1">
                <a:solidFill>
                  <a:schemeClr val="bg1"/>
                </a:solidFill>
              </a:rPr>
              <a:t>i</a:t>
            </a:r>
            <a:r>
              <a:rPr lang="en-US" sz="1400" b="1" dirty="0">
                <a:solidFill>
                  <a:schemeClr val="bg1"/>
                </a:solidFill>
              </a:rPr>
              <a:t> EU</a:t>
            </a:r>
          </a:p>
          <a:p>
            <a:r>
              <a:rPr lang="da-DK" sz="1400" dirty="0"/>
              <a:t>Kilde: </a:t>
            </a:r>
            <a:r>
              <a:rPr lang="en-US" sz="1400" dirty="0"/>
              <a:t>Best Global Universities for Engineering, U.S. News &amp; World Report 2023</a:t>
            </a:r>
          </a:p>
          <a:p>
            <a:endParaRPr lang="en-US"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b="1" dirty="0">
                <a:solidFill>
                  <a:schemeClr val="tx1"/>
                </a:solidFill>
                <a:latin typeface="+mn-lt"/>
              </a:rPr>
              <a:t>AAU ligger nr. 9 (2023) i verden indenfor bæredygtig udvikling</a:t>
            </a:r>
            <a:endParaRPr lang="da-DK" sz="14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dirty="0">
                <a:solidFill>
                  <a:schemeClr val="tx1"/>
                </a:solidFill>
                <a:latin typeface="+mn-lt"/>
              </a:rPr>
              <a:t>Kilde: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2023</a:t>
            </a:r>
          </a:p>
        </p:txBody>
      </p:sp>
      <p:sp>
        <p:nvSpPr>
          <p:cNvPr id="4" name="Pladsholder til diasnummer 3"/>
          <p:cNvSpPr>
            <a:spLocks noGrp="1"/>
          </p:cNvSpPr>
          <p:nvPr>
            <p:ph type="sldNum" sz="quarter" idx="10"/>
          </p:nvPr>
        </p:nvSpPr>
        <p:spPr/>
        <p:txBody>
          <a:bodyPr/>
          <a:lstStyle/>
          <a:p>
            <a:fld id="{8C896355-3DDC-9949-861F-AD0908BFCC23}" type="slidenum">
              <a:rPr lang="en-US" smtClean="0"/>
              <a:t>3</a:t>
            </a:fld>
            <a:endParaRPr lang="en-US"/>
          </a:p>
        </p:txBody>
      </p:sp>
    </p:spTree>
    <p:extLst>
      <p:ext uri="{BB962C8B-B14F-4D97-AF65-F5344CB8AC3E}">
        <p14:creationId xmlns:p14="http://schemas.microsoft.com/office/powerpoint/2010/main" val="680146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VIRKSOMHEDERS FORETRUKNE PARTNER</a:t>
            </a:r>
          </a:p>
          <a:p>
            <a:r>
              <a:rPr lang="en-US" b="0" dirty="0">
                <a:solidFill>
                  <a:schemeClr val="bg1"/>
                </a:solidFill>
              </a:rPr>
              <a:t>Kilde: </a:t>
            </a:r>
            <a:r>
              <a:rPr lang="da-DK" b="0" dirty="0">
                <a:solidFill>
                  <a:schemeClr val="bg1"/>
                </a:solidFill>
              </a:rPr>
              <a:t>DI (2021): Danmark på </a:t>
            </a:r>
            <a:r>
              <a:rPr lang="da-DK" b="0" dirty="0" err="1">
                <a:solidFill>
                  <a:schemeClr val="bg1"/>
                </a:solidFill>
              </a:rPr>
              <a:t>vidensporet</a:t>
            </a:r>
            <a:r>
              <a:rPr lang="da-DK" b="0" dirty="0">
                <a:solidFill>
                  <a:schemeClr val="bg1"/>
                </a:solidFill>
              </a:rPr>
              <a:t> V</a:t>
            </a:r>
            <a:endParaRPr lang="nn-NO" b="1" dirty="0">
              <a:solidFill>
                <a:srgbClr val="000061"/>
              </a:solidFill>
              <a:cs typeface="Arial" panose="020B0604020202020204" pitchFamily="34" charset="0"/>
            </a:endParaRPr>
          </a:p>
          <a:p>
            <a:endParaRPr lang="nn-NO" b="1" dirty="0">
              <a:solidFill>
                <a:srgbClr val="000061"/>
              </a:solidFill>
              <a:cs typeface="Arial" panose="020B0604020202020204" pitchFamily="34" charset="0"/>
            </a:endParaRPr>
          </a:p>
          <a:p>
            <a:r>
              <a:rPr lang="nn-NO" b="1" dirty="0">
                <a:solidFill>
                  <a:srgbClr val="000061"/>
                </a:solidFill>
                <a:cs typeface="Arial" panose="020B0604020202020204" pitchFamily="34" charset="0"/>
              </a:rPr>
              <a:t>SMIDIG TILGANG TIL SAMARBEJDE</a:t>
            </a:r>
          </a:p>
          <a:p>
            <a:pPr defTabSz="913028">
              <a:defRPr/>
            </a:pPr>
            <a:r>
              <a:rPr lang="da-DK" b="0" dirty="0"/>
              <a:t>Kilde: DI Analyse</a:t>
            </a:r>
            <a:r>
              <a:rPr lang="da-DK" b="0" baseline="0" dirty="0"/>
              <a:t> (2016</a:t>
            </a:r>
            <a:r>
              <a:rPr lang="da-DK" b="0" i="0" baseline="0" dirty="0"/>
              <a:t>): Knaster i samarbejde om forskning – men også positive tendenser.</a:t>
            </a:r>
            <a:endParaRPr lang="da-DK" b="0" i="0" dirty="0"/>
          </a:p>
          <a:p>
            <a:endParaRPr lang="da-DK" b="1" dirty="0">
              <a:solidFill>
                <a:srgbClr val="000061"/>
              </a:solidFill>
              <a:cs typeface="Arial" panose="020B0604020202020204" pitchFamily="34" charset="0"/>
            </a:endParaRPr>
          </a:p>
          <a:p>
            <a:r>
              <a:rPr lang="da-DK" b="1" dirty="0">
                <a:solidFill>
                  <a:srgbClr val="000061"/>
                </a:solidFill>
                <a:cs typeface="Arial" panose="020B0604020202020204" pitchFamily="34" charset="0"/>
              </a:rPr>
              <a:t>BEDST TIL SAMARBEJDSAFTALER</a:t>
            </a:r>
          </a:p>
          <a:p>
            <a:pPr defTabSz="913028">
              <a:defRPr/>
            </a:pPr>
            <a:r>
              <a:rPr lang="da-DK" b="0" dirty="0"/>
              <a:t>Kilde:</a:t>
            </a:r>
            <a:r>
              <a:rPr lang="da-DK" b="0" baseline="0" dirty="0"/>
              <a:t> </a:t>
            </a:r>
            <a:r>
              <a:rPr lang="da-DK" b="0" dirty="0"/>
              <a:t>Uddannelses- og forskningsministeriet (2022): Viden til vækst – Offentlig-privat</a:t>
            </a:r>
            <a:r>
              <a:rPr lang="da-DK" b="0" baseline="0" dirty="0"/>
              <a:t> samspil om forskning (kommercialiseringsstatistikken)</a:t>
            </a:r>
            <a:endParaRPr lang="da-DK" b="1" baseline="0"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30</a:t>
            </a:fld>
            <a:endParaRPr lang="en-US"/>
          </a:p>
        </p:txBody>
      </p:sp>
    </p:spTree>
    <p:extLst>
      <p:ext uri="{BB962C8B-B14F-4D97-AF65-F5344CB8AC3E}">
        <p14:creationId xmlns:p14="http://schemas.microsoft.com/office/powerpoint/2010/main" val="13930276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ts val="2396"/>
              </a:lnSpc>
            </a:pPr>
            <a:r>
              <a:rPr lang="da-DK" b="1" noProof="0" dirty="0">
                <a:solidFill>
                  <a:prstClr val="black"/>
                </a:solidFill>
                <a:latin typeface="Arial" panose="020B0604020202020204" pitchFamily="34" charset="0"/>
                <a:cs typeface="Arial" panose="020B0604020202020204" pitchFamily="34" charset="0"/>
              </a:rPr>
              <a:t>Fordeling af virksomheder, der samarbejder med AAU</a:t>
            </a:r>
          </a:p>
          <a:p>
            <a:pPr>
              <a:lnSpc>
                <a:spcPts val="2396"/>
              </a:lnSpc>
            </a:pPr>
            <a:r>
              <a:rPr lang="da-DK" noProof="0" dirty="0">
                <a:solidFill>
                  <a:prstClr val="black"/>
                </a:solidFill>
                <a:latin typeface="Arial" panose="020B0604020202020204" pitchFamily="34" charset="0"/>
                <a:cs typeface="Arial" panose="020B0604020202020204" pitchFamily="34" charset="0"/>
              </a:rPr>
              <a:t>Note: Opgørelsen omfatter alene private virksomheder</a:t>
            </a:r>
          </a:p>
          <a:p>
            <a:pPr>
              <a:buFont typeface="Arial" pitchFamily="34" charset="0"/>
              <a:buNone/>
            </a:pPr>
            <a:endParaRPr lang="da-DK" sz="900" b="1" noProof="0" dirty="0">
              <a:latin typeface="+mn-lt"/>
              <a:cs typeface="+mn-cs"/>
            </a:endParaRPr>
          </a:p>
          <a:p>
            <a:pPr>
              <a:buFont typeface="Arial" pitchFamily="34" charset="0"/>
              <a:buNone/>
            </a:pPr>
            <a:r>
              <a:rPr lang="da-DK" sz="1050" b="1"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defTabSz="913028">
              <a:defRPr/>
            </a:pPr>
            <a:r>
              <a:rPr lang="da-DK" sz="900" noProof="0" dirty="0"/>
              <a:t>Note: Industrivirksomheder udgør knap 40%, og IKT-virksomheder udgør knap 25%</a:t>
            </a:r>
          </a:p>
          <a:p>
            <a:pPr defTabSz="913028">
              <a:defRPr/>
            </a:pPr>
            <a:endParaRPr lang="da-DK" sz="900" noProof="0" dirty="0"/>
          </a:p>
          <a:p>
            <a:pPr marL="0" marR="0" lvl="0" indent="0" algn="l" defTabSz="913028" rtl="0" eaLnBrk="1" fontAlgn="auto" latinLnBrk="0" hangingPunct="1">
              <a:lnSpc>
                <a:spcPct val="100000"/>
              </a:lnSpc>
              <a:spcBef>
                <a:spcPts val="0"/>
              </a:spcBef>
              <a:spcAft>
                <a:spcPts val="0"/>
              </a:spcAft>
              <a:buClrTx/>
              <a:buSzTx/>
              <a:buFontTx/>
              <a:buNone/>
              <a:tabLst/>
              <a:defRPr/>
            </a:pPr>
            <a:r>
              <a:rPr lang="da-DK" sz="1050" b="1"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defTabSz="913028">
              <a:defRPr/>
            </a:pPr>
            <a:r>
              <a:rPr lang="da-DK" sz="900" noProof="0" dirty="0"/>
              <a:t>Note: begge grupper udgør hver omkring 35% af AAU’s samarbejdspartnere</a:t>
            </a:r>
          </a:p>
          <a:p>
            <a:pPr defTabSz="913028">
              <a:defRPr/>
            </a:pPr>
            <a:endParaRPr lang="da-DK" sz="900" noProof="0" dirty="0">
              <a:cs typeface="Arial" panose="020B0604020202020204" pitchFamily="34" charset="0"/>
            </a:endParaRPr>
          </a:p>
          <a:p>
            <a:pPr defTabSz="913028">
              <a:defRPr/>
            </a:pPr>
            <a:r>
              <a:rPr lang="da-DK" sz="900" b="1" noProof="0" dirty="0"/>
              <a:t>Over en </a:t>
            </a:r>
            <a:r>
              <a:rPr lang="da-DK" sz="900" b="1" noProof="0" dirty="0" err="1"/>
              <a:t>trejdedel</a:t>
            </a:r>
            <a:r>
              <a:rPr lang="da-DK" sz="900" b="1" noProof="0" dirty="0"/>
              <a:t> af AAU’s samarbejdsvirksomheder har en høj </a:t>
            </a:r>
            <a:r>
              <a:rPr lang="da-DK" sz="900" b="1" noProof="0" dirty="0" err="1"/>
              <a:t>FoU</a:t>
            </a:r>
            <a:r>
              <a:rPr lang="da-DK" sz="900" b="1" noProof="0" dirty="0"/>
              <a:t>-intensitet </a:t>
            </a:r>
          </a:p>
          <a:p>
            <a:pPr defTabSz="913028">
              <a:defRPr/>
            </a:pPr>
            <a:r>
              <a:rPr lang="da-DK" sz="900" noProof="0" dirty="0"/>
              <a:t>Note: Høj </a:t>
            </a:r>
            <a:r>
              <a:rPr lang="da-DK" sz="900" noProof="0" dirty="0" err="1"/>
              <a:t>FoU</a:t>
            </a:r>
            <a:r>
              <a:rPr lang="da-DK" sz="900" noProof="0" dirty="0"/>
              <a:t>-intensitet er virksomheder, hvis udgifter til forskning og udvikling udgør mere end 10% af omsætningen.  </a:t>
            </a:r>
          </a:p>
          <a:p>
            <a:endParaRPr lang="da-DK" noProof="0" dirty="0"/>
          </a:p>
          <a:p>
            <a:pPr defTabSz="913028">
              <a:defRPr/>
            </a:pPr>
            <a:r>
              <a:rPr lang="da-DK" noProof="0" dirty="0">
                <a:solidFill>
                  <a:prstClr val="black"/>
                </a:solidFill>
                <a:latin typeface="Arial" panose="020B0604020202020204" pitchFamily="34" charset="0"/>
                <a:cs typeface="Arial" panose="020B0604020202020204" pitchFamily="34" charset="0"/>
              </a:rPr>
              <a:t>Kilde til alle tal: </a:t>
            </a:r>
            <a:r>
              <a:rPr lang="da-DK" noProof="0" dirty="0" err="1">
                <a:solidFill>
                  <a:prstClr val="black"/>
                </a:solidFill>
                <a:latin typeface="Arial" panose="020B0604020202020204" pitchFamily="34" charset="0"/>
                <a:cs typeface="Arial" panose="020B0604020202020204" pitchFamily="34" charset="0"/>
              </a:rPr>
              <a:t>IRISgroup</a:t>
            </a:r>
            <a:r>
              <a:rPr lang="da-DK" noProof="0" dirty="0">
                <a:solidFill>
                  <a:prstClr val="black"/>
                </a:solidFill>
                <a:latin typeface="Arial" panose="020B0604020202020204" pitchFamily="34" charset="0"/>
                <a:cs typeface="Arial" panose="020B0604020202020204" pitchFamily="34" charset="0"/>
              </a:rPr>
              <a:t> (2021), Fra viden til samfundsnytte -  Aalborg Universitets bidrag til innovation, iværksætteri og grøn omstilling</a:t>
            </a:r>
            <a:endParaRPr lang="da-DK" noProof="0" dirty="0">
              <a:solidFill>
                <a:prstClr val="black"/>
              </a:solidFill>
              <a:highlight>
                <a:srgbClr val="FFFF00"/>
              </a:highlight>
              <a:latin typeface="Arial" panose="020B0604020202020204" pitchFamily="34" charset="0"/>
              <a:cs typeface="Arial" panose="020B0604020202020204" pitchFamily="34" charset="0"/>
            </a:endParaRPr>
          </a:p>
          <a:p>
            <a:endParaRPr lang="da-DK" noProof="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5659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AAU’s evner for og lyst til at samarbejde bunder blandt andet i de 4 særkender AAU har defineret i sin strategi: </a:t>
            </a:r>
            <a:r>
              <a:rPr lang="da-DK" b="1" baseline="0" dirty="0"/>
              <a:t>Problemorientering, Samarbejde, Engagement og Forandring. </a:t>
            </a:r>
          </a:p>
          <a:p>
            <a:endParaRPr lang="da-DK" baseline="0" dirty="0"/>
          </a:p>
          <a:p>
            <a:r>
              <a:rPr lang="da-DK" baseline="0" dirty="0"/>
              <a:t>Det er ikke de enkelte særkender i sig selv, men </a:t>
            </a:r>
            <a:r>
              <a:rPr lang="da-DK" b="1" baseline="0" dirty="0"/>
              <a:t>kombinationen af dem</a:t>
            </a:r>
            <a:r>
              <a:rPr lang="da-DK" baseline="0" dirty="0"/>
              <a:t>, der gør AAU’s udgangspunkt for samarbejde unikt.</a:t>
            </a:r>
          </a:p>
          <a:p>
            <a:endParaRPr lang="da-DK" baseline="0" dirty="0"/>
          </a:p>
          <a:p>
            <a:r>
              <a:rPr lang="da-DK" baseline="0" dirty="0"/>
              <a:t>Kilde: AAU strategi 2022-2026 Viden for verden  </a:t>
            </a:r>
          </a:p>
          <a:p>
            <a:endParaRPr lang="da-DK" baseline="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32</a:t>
            </a:fld>
            <a:endParaRPr lang="en-US"/>
          </a:p>
        </p:txBody>
      </p:sp>
    </p:spTree>
    <p:extLst>
      <p:ext uri="{BB962C8B-B14F-4D97-AF65-F5344CB8AC3E}">
        <p14:creationId xmlns:p14="http://schemas.microsoft.com/office/powerpoint/2010/main" val="37799017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KONKURRENCEEVNEN STYRKES</a:t>
            </a:r>
          </a:p>
          <a:p>
            <a:pPr defTabSz="913028">
              <a:defRPr/>
            </a:pPr>
            <a:r>
              <a:rPr lang="da-DK" b="0" dirty="0"/>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pPr defTabSz="913028">
              <a:defRPr/>
            </a:pPr>
            <a:endParaRPr lang="da-DK" b="1" dirty="0"/>
          </a:p>
          <a:p>
            <a:r>
              <a:rPr lang="da-DK" b="1" dirty="0">
                <a:solidFill>
                  <a:srgbClr val="000061"/>
                </a:solidFill>
                <a:cs typeface="Arial" panose="020B0604020202020204" pitchFamily="34" charset="0"/>
              </a:rPr>
              <a:t>PRODUKTIVITEN VOKSER</a:t>
            </a:r>
          </a:p>
          <a:p>
            <a:r>
              <a:rPr lang="da-DK" dirty="0">
                <a:latin typeface="Arial" panose="020B0604020202020204" pitchFamily="34" charset="0"/>
                <a:cs typeface="Arial" panose="020B0604020202020204" pitchFamily="34" charset="0"/>
              </a:rPr>
              <a:t>Virksomhedernes produktivitet vokser i gennemsnit 12 procent, over en periode på 8 år, når de samarbejder med AAU. </a:t>
            </a:r>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endParaRPr lang="en-US" dirty="0">
              <a:solidFill>
                <a:schemeClr val="bg1"/>
              </a:solidFill>
            </a:endParaRPr>
          </a:p>
          <a:p>
            <a:pPr defTabSz="913028">
              <a:defRPr/>
            </a:pPr>
            <a:r>
              <a:rPr lang="da-DK" b="1" dirty="0"/>
              <a:t>STYRKET INNOVATIONSKULTUR</a:t>
            </a:r>
          </a:p>
          <a:p>
            <a:pPr defTabSz="913028">
              <a:defRPr/>
            </a:pPr>
            <a:r>
              <a:rPr lang="da-DK" b="0" dirty="0"/>
              <a:t>Også offentlige organisationer opnår betydelige effekter af at samarbejde med Aalborg Universitet. </a:t>
            </a:r>
          </a:p>
          <a:p>
            <a:pPr defTabSz="913028">
              <a:defRPr/>
            </a:pPr>
            <a:r>
              <a:rPr lang="da-DK" b="0" dirty="0"/>
              <a:t>Aalborg Universitet indgår på årsplan 400-500 samarbejdsaftaler med offentlige organisationer.</a:t>
            </a:r>
            <a:endParaRPr lang="da-DK" b="1" dirty="0"/>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(2017): Aalborg Universitets </a:t>
            </a:r>
            <a:r>
              <a:rPr lang="da-DK" b="0" baseline="0" dirty="0" err="1"/>
              <a:t>vidensamarbejde</a:t>
            </a:r>
            <a:r>
              <a:rPr lang="da-DK" b="0" baseline="0" dirty="0"/>
              <a:t> – effekter for virksomheder, myndigheder og samfund</a:t>
            </a:r>
            <a:endParaRPr lang="da-DK" b="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33</a:t>
            </a:fld>
            <a:endParaRPr lang="en-US"/>
          </a:p>
        </p:txBody>
      </p:sp>
    </p:spTree>
    <p:extLst>
      <p:ext uri="{BB962C8B-B14F-4D97-AF65-F5344CB8AC3E}">
        <p14:creationId xmlns:p14="http://schemas.microsoft.com/office/powerpoint/2010/main" val="21378053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Note:</a:t>
            </a:r>
          </a:p>
          <a:p>
            <a:pPr defTabSz="913028">
              <a:defRPr/>
            </a:pPr>
            <a:r>
              <a:rPr lang="da-DK" dirty="0"/>
              <a:t>Klyngerne er brobyggere mellem erhvervsliv og </a:t>
            </a:r>
            <a:r>
              <a:rPr lang="da-DK" dirty="0" err="1"/>
              <a:t>videninstitutioner</a:t>
            </a:r>
            <a:r>
              <a:rPr lang="da-DK" dirty="0"/>
              <a:t>, særligt med henblik på netværk, samarbejde og videndeling.</a:t>
            </a:r>
            <a:r>
              <a:rPr lang="da-DK" baseline="0" dirty="0"/>
              <a:t> </a:t>
            </a:r>
          </a:p>
          <a:p>
            <a:pPr defTabSz="913028">
              <a:defRPr/>
            </a:pPr>
            <a:r>
              <a:rPr lang="da-DK" dirty="0"/>
              <a:t>Klyngerne skaber øget samarbejde.</a:t>
            </a:r>
            <a:r>
              <a:rPr lang="da-DK" baseline="0" dirty="0"/>
              <a:t> </a:t>
            </a:r>
            <a:r>
              <a:rPr lang="da-DK" dirty="0"/>
              <a:t>En vigtig årsag til, at klynger opstår eller etableres er for at knytte virksomheder, </a:t>
            </a:r>
            <a:r>
              <a:rPr lang="da-DK" dirty="0" err="1"/>
              <a:t>videninstitutioner</a:t>
            </a:r>
            <a:r>
              <a:rPr lang="da-DK" dirty="0"/>
              <a:t> og andre organisationer sammen i nye - og nyskabende - konstellationer, som kan resultere i kommerciel værdiskabelse og innovative løsninger, som parterne ikke kan opnå hver for sig. </a:t>
            </a:r>
          </a:p>
          <a:p>
            <a:pPr defTabSz="913028">
              <a:defRPr/>
            </a:pPr>
            <a:endParaRPr lang="da-DK" dirty="0"/>
          </a:p>
          <a:p>
            <a:r>
              <a:rPr lang="da-DK" dirty="0"/>
              <a:t>Note: En klynge er en sammenslutning af virksomheder, forsknings- og uddannelsesinstitutioner og andre aktører. Klyngers formål er at skabe bedre rammebetingelser og samarbejdsrelationer inden for en branche, et fag- eller teknologiområde. </a:t>
            </a:r>
          </a:p>
          <a:p>
            <a:pPr defTabSz="913028">
              <a:defRPr/>
            </a:pPr>
            <a:endParaRPr lang="da-DK" b="0" baseline="0" dirty="0"/>
          </a:p>
          <a:p>
            <a:pPr defTabSz="913028">
              <a:defRPr/>
            </a:pPr>
            <a:r>
              <a:rPr lang="da-DK" b="1" dirty="0"/>
              <a:t>Både</a:t>
            </a:r>
            <a:r>
              <a:rPr lang="da-DK" b="1" baseline="0" dirty="0"/>
              <a:t> </a:t>
            </a:r>
            <a:r>
              <a:rPr lang="da-DK" b="1" baseline="0" dirty="0" err="1"/>
              <a:t>BrainsBusiness</a:t>
            </a:r>
            <a:r>
              <a:rPr lang="da-DK" b="1" baseline="0" dirty="0"/>
              <a:t> og House of Energy</a:t>
            </a:r>
            <a:r>
              <a:rPr lang="da-DK" b="1" dirty="0"/>
              <a:t> er guldcertificeret af European Cluster Excellence </a:t>
            </a:r>
            <a:r>
              <a:rPr lang="da-DK" b="1" dirty="0" err="1"/>
              <a:t>Initiative</a:t>
            </a:r>
            <a:r>
              <a:rPr lang="da-DK" b="1" dirty="0"/>
              <a:t> – organisering</a:t>
            </a:r>
            <a:r>
              <a:rPr lang="da-DK" b="1" baseline="0" dirty="0"/>
              <a:t> og resultater, </a:t>
            </a:r>
            <a:r>
              <a:rPr lang="da-DK" b="1" baseline="0" dirty="0" err="1"/>
              <a:t>pojektsamarbjder</a:t>
            </a:r>
            <a:r>
              <a:rPr lang="da-DK" b="1" baseline="0" dirty="0"/>
              <a:t>, branding, </a:t>
            </a:r>
            <a:r>
              <a:rPr lang="da-DK" b="1" baseline="0" dirty="0" err="1"/>
              <a:t>seviceydelser</a:t>
            </a:r>
            <a:r>
              <a:rPr lang="da-DK" b="1" baseline="0" dirty="0"/>
              <a:t> hos medlemmer</a:t>
            </a:r>
            <a:endParaRPr lang="da-DK" b="1" dirty="0"/>
          </a:p>
          <a:p>
            <a:endParaRPr lang="da-DK" baseline="0" dirty="0"/>
          </a:p>
          <a:p>
            <a:r>
              <a:rPr lang="da-DK" baseline="0" dirty="0"/>
              <a:t>Figur: ”Klyngernes kerneaktiviteter” i </a:t>
            </a:r>
            <a:r>
              <a:rPr lang="da-DK" dirty="0"/>
              <a:t>Styrelsen for Institutioner og Uddannelsesstøtte (2017): Effekter af virksomheders</a:t>
            </a:r>
          </a:p>
          <a:p>
            <a:r>
              <a:rPr lang="da-DK" dirty="0"/>
              <a:t>deltagelse i klynger og innovationsnetværk</a:t>
            </a:r>
          </a:p>
          <a:p>
            <a:endParaRPr lang="da-DK" dirty="0"/>
          </a:p>
          <a:p>
            <a:r>
              <a:rPr lang="da-DK" dirty="0"/>
              <a:t>”56 % af virksomhederne i de danske klynger…” stammer fra samme kilde</a:t>
            </a:r>
            <a:r>
              <a:rPr lang="da-DK" baseline="0" dirty="0"/>
              <a:t> som figuren (se ovenfor)</a:t>
            </a:r>
            <a:endParaRPr lang="da-DK" dirty="0"/>
          </a:p>
          <a:p>
            <a:endParaRPr lang="da-DK" baseline="0" dirty="0"/>
          </a:p>
          <a:p>
            <a:pPr defTabSz="913028">
              <a:defRPr/>
            </a:pPr>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34</a:t>
            </a:fld>
            <a:endParaRPr lang="en-US"/>
          </a:p>
        </p:txBody>
      </p:sp>
    </p:spTree>
    <p:extLst>
      <p:ext uri="{BB962C8B-B14F-4D97-AF65-F5344CB8AC3E}">
        <p14:creationId xmlns:p14="http://schemas.microsoft.com/office/powerpoint/2010/main" val="19034051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fontAlgn="base"/>
            <a:r>
              <a:rPr lang="da-DK" sz="1000" dirty="0"/>
              <a:t>AAU INNOVATE (Science &amp; Innovation Hub) er en stor strategisk satsning inden for forskning og innovation. </a:t>
            </a:r>
          </a:p>
          <a:p>
            <a:pPr fontAlgn="base"/>
            <a:r>
              <a:rPr lang="da-DK" sz="1000" dirty="0"/>
              <a:t>Bygningen er placeret centralt på Campus Aalborg Ø. </a:t>
            </a:r>
            <a:r>
              <a:rPr lang="da-DK" sz="1000"/>
              <a:t>Projektet </a:t>
            </a:r>
            <a:r>
              <a:rPr lang="da-DK" sz="1000" dirty="0"/>
              <a:t>stod færdigt i 2022.</a:t>
            </a:r>
          </a:p>
          <a:p>
            <a:endParaRPr lang="da-DK" sz="1000" b="1" dirty="0"/>
          </a:p>
          <a:p>
            <a:r>
              <a:rPr lang="da-DK" sz="1000" dirty="0"/>
              <a:t>AAU INNOVATE fungerer som et topmoderne </a:t>
            </a:r>
            <a:r>
              <a:rPr lang="da-DK" sz="1000" b="1" dirty="0"/>
              <a:t>knudepunkt med optimale fysiske rammer for den tværvidenskabelige forskning </a:t>
            </a:r>
            <a:r>
              <a:rPr lang="da-DK" sz="1000" dirty="0"/>
              <a:t>– ikke mindst den del, hvor forskere og virksomheder mødes i et samarbejde om at </a:t>
            </a:r>
            <a:r>
              <a:rPr lang="da-DK" sz="1000" b="1" dirty="0"/>
              <a:t>løse store samfundsmæssige problematikker som bæredygtighed, klimaforandringer, it-sikkerhed og demografiske ændringer</a:t>
            </a:r>
            <a:r>
              <a:rPr lang="da-DK" sz="1000" dirty="0"/>
              <a:t>.</a:t>
            </a:r>
          </a:p>
          <a:p>
            <a:endParaRPr lang="da-DK" sz="1000" dirty="0"/>
          </a:p>
          <a:p>
            <a:r>
              <a:rPr lang="da-DK" sz="1000" dirty="0"/>
              <a:t>Den nye bygning </a:t>
            </a:r>
            <a:r>
              <a:rPr lang="da-DK" sz="1000" b="1" dirty="0"/>
              <a:t>samler universitetets </a:t>
            </a:r>
            <a:r>
              <a:rPr lang="da-DK" sz="1000" b="1" dirty="0" err="1"/>
              <a:t>inkubatormiljøer</a:t>
            </a:r>
            <a:r>
              <a:rPr lang="da-DK" sz="1000" dirty="0"/>
              <a:t> for studerende og unge forskere på en enkelt lokalitet, hvor de indgår i fællesskaber med etablerede virksomheder og forskere. </a:t>
            </a:r>
          </a:p>
          <a:p>
            <a:r>
              <a:rPr lang="da-DK" sz="1000" dirty="0"/>
              <a:t>Der er </a:t>
            </a:r>
            <a:r>
              <a:rPr lang="da-DK" sz="1000" b="1" dirty="0"/>
              <a:t>laboratoriefaciliteter, hvor virksomheder sammen med studerende </a:t>
            </a:r>
            <a:r>
              <a:rPr lang="da-DK" sz="1000" dirty="0"/>
              <a:t>kan eksperimentere og afprøve ideer med henblik på at skabe nye iværksættere eller gøre små og mellemstore virksomheder større via nytænkning og innovation. </a:t>
            </a:r>
          </a:p>
          <a:p>
            <a:r>
              <a:rPr lang="da-DK" sz="1000" dirty="0"/>
              <a:t>Bygningen er bl.a. udstyret med </a:t>
            </a:r>
            <a:r>
              <a:rPr lang="da-DK" sz="1000" b="1" dirty="0"/>
              <a:t>værksteder, prototypelaboratorier og andre innovative faciliteter</a:t>
            </a:r>
            <a:r>
              <a:rPr lang="da-DK" sz="1000" dirty="0"/>
              <a:t>. </a:t>
            </a:r>
          </a:p>
          <a:p>
            <a:endParaRPr lang="da-DK" sz="1000" b="1" dirty="0"/>
          </a:p>
          <a:p>
            <a:pPr fontAlgn="base"/>
            <a:r>
              <a:rPr lang="da-DK" sz="1000" dirty="0"/>
              <a:t>Med hjælp fra </a:t>
            </a:r>
            <a:r>
              <a:rPr lang="da-DK" sz="1000" b="1" dirty="0"/>
              <a:t>A.P. Møller Fonden </a:t>
            </a:r>
            <a:r>
              <a:rPr lang="da-DK" sz="1000" dirty="0"/>
              <a:t>har AAU opført en markant ny bygning med navnet INNOVATE – AAU Science &amp; Innovation Hub. </a:t>
            </a:r>
          </a:p>
          <a:p>
            <a:pPr fontAlgn="base"/>
            <a:r>
              <a:rPr lang="da-DK" sz="1000" dirty="0"/>
              <a:t>Det samlede budget for opførelsen er 200 mio. kroner; AAU har finansieret 100 mio. kroner og A.P. Møller Fonden har doneret 100 mio. kroner. </a:t>
            </a:r>
          </a:p>
          <a:p>
            <a:endParaRPr lang="da-DK" sz="1000" b="1" dirty="0"/>
          </a:p>
          <a:p>
            <a:endParaRPr lang="da-DK" sz="1000" b="1" dirty="0"/>
          </a:p>
          <a:p>
            <a:endParaRPr lang="da-DK" sz="100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35</a:t>
            </a:fld>
            <a:endParaRPr lang="en-US"/>
          </a:p>
        </p:txBody>
      </p:sp>
    </p:spTree>
    <p:extLst>
      <p:ext uri="{BB962C8B-B14F-4D97-AF65-F5344CB8AC3E}">
        <p14:creationId xmlns:p14="http://schemas.microsoft.com/office/powerpoint/2010/main" val="22666268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effectLst/>
                <a:ea typeface="Calibri" panose="020F0502020204030204" pitchFamily="34" charset="0"/>
                <a:cs typeface="Calibri" panose="020F0502020204030204" pitchFamily="34" charset="0"/>
              </a:rPr>
              <a:t>Aalborg Universitet vil med sin missionsdrevne tilgang sætte en tydelig retning og skabe værdi gennem ny viden om - og til verden. Vi vil gennem høj kvalitet i vores kerneaktiviteter være med til at skabe løsninger på komplekse samfundsudfordringer både regionalt, nationalt og globalt.</a:t>
            </a:r>
          </a:p>
          <a:p>
            <a:pPr marL="0" indent="0">
              <a:lnSpc>
                <a:spcPct val="107000"/>
              </a:lnSpc>
              <a:spcAft>
                <a:spcPts val="800"/>
              </a:spcAft>
              <a:buNone/>
            </a:pPr>
            <a:endParaRPr lang="da-DK" sz="1200" dirty="0">
              <a:effectLst/>
              <a:ea typeface="Calibri" panose="020F0502020204030204" pitchFamily="34" charset="0"/>
              <a:cs typeface="Times New Roman" panose="02020603050405020304" pitchFamily="18" charset="0"/>
            </a:endParaRPr>
          </a:p>
          <a:p>
            <a:pPr>
              <a:lnSpc>
                <a:spcPct val="107000"/>
              </a:lnSpc>
              <a:spcAft>
                <a:spcPts val="800"/>
              </a:spcAft>
            </a:pPr>
            <a:r>
              <a:rPr lang="da-DK" sz="1200" b="1" dirty="0">
                <a:effectLst/>
                <a:ea typeface="Calibri" panose="020F0502020204030204" pitchFamily="34" charset="0"/>
                <a:cs typeface="Calibri" panose="020F0502020204030204" pitchFamily="34" charset="0"/>
              </a:rPr>
              <a:t>AAU er internationalt anerkendt som et missionsdrevet universitet, der bidrager til en bæredygtig udvikling.  </a:t>
            </a:r>
            <a:endParaRPr lang="da-DK" sz="1200" b="1" dirty="0">
              <a:ea typeface="Calibri" panose="020F0502020204030204" pitchFamily="34" charset="0"/>
              <a:cs typeface="Times New Roman" panose="02020603050405020304" pitchFamily="18" charset="0"/>
            </a:endParaRP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internationalt anerkendt for </a:t>
            </a:r>
            <a:r>
              <a:rPr lang="da-DK" sz="1200" u="sng"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uddanner </a:t>
            </a:r>
            <a:r>
              <a:rPr lang="da-DK" sz="1200" u="sng" dirty="0">
                <a:effectLst/>
                <a:ea typeface="Times New Roman" panose="02020603050405020304" pitchFamily="18" charset="0"/>
              </a:rPr>
              <a:t>dimittender med dybdefaglighed og fokus på helhedstænkning</a:t>
            </a:r>
            <a:r>
              <a:rPr lang="da-DK" sz="1200" dirty="0">
                <a:effectLst/>
                <a:ea typeface="Times New Roman" panose="02020603050405020304" pitchFamily="18" charset="0"/>
              </a:rPr>
              <a:t>, der kan bidrage til - og samarbejde om løsning af nutidens og fremtidens udfordringer. </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udviklet vores problem- og projektbaserede læringsmodel med fokus på digitalisering</a:t>
            </a:r>
            <a:r>
              <a:rPr lang="da-DK" sz="1200" dirty="0">
                <a:effectLst/>
                <a:ea typeface="Times New Roman" panose="02020603050405020304" pitchFamily="18" charset="0"/>
              </a:rPr>
              <a:t>, SSH- og STEM-integration og </a:t>
            </a:r>
            <a:r>
              <a:rPr lang="da-DK" sz="1200" u="sng" dirty="0">
                <a:effectLst/>
                <a:ea typeface="Times New Roman" panose="02020603050405020304" pitchFamily="18" charset="0"/>
              </a:rPr>
              <a:t>entreprenørskab</a:t>
            </a:r>
            <a:r>
              <a:rPr lang="da-DK" sz="1200" dirty="0">
                <a:effectLst/>
                <a:ea typeface="Times New Roman" panose="02020603050405020304" pitchFamily="18" charset="0"/>
              </a:rPr>
              <a:t>.</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en </a:t>
            </a:r>
            <a:r>
              <a:rPr lang="da-DK" sz="1200" u="sng" dirty="0">
                <a:effectLst/>
                <a:ea typeface="Times New Roman" panose="02020603050405020304" pitchFamily="18" charset="0"/>
              </a:rPr>
              <a:t>attraktiv samarbejdspartner for virksomheder, myndigheder og institutioner</a:t>
            </a:r>
            <a:r>
              <a:rPr lang="da-DK" sz="1200" dirty="0">
                <a:effectLst/>
                <a:ea typeface="Times New Roman" panose="02020603050405020304" pitchFamily="18" charset="0"/>
              </a:rPr>
              <a:t>, og vores </a:t>
            </a:r>
            <a:r>
              <a:rPr lang="da-DK" sz="1200" dirty="0" err="1">
                <a:effectLst/>
                <a:ea typeface="Times New Roman" panose="02020603050405020304" pitchFamily="18" charset="0"/>
              </a:rPr>
              <a:t>vidensamarbejder</a:t>
            </a:r>
            <a:r>
              <a:rPr lang="da-DK" sz="1200" dirty="0">
                <a:effectLst/>
                <a:ea typeface="Times New Roman" panose="02020603050405020304" pitchFamily="18" charset="0"/>
              </a:rPr>
              <a:t> er gensidige, fokuserede og er med til at skabe forandring.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bæredygtighed som centralt tema</a:t>
            </a:r>
            <a:r>
              <a:rPr lang="da-DK" sz="1200" dirty="0">
                <a:effectLst/>
                <a:ea typeface="Times New Roman" panose="02020603050405020304" pitchFamily="18" charset="0"/>
              </a:rPr>
              <a:t> for vores aktiviteter. </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da-DK" noProof="0" dirty="0"/>
              <a:t>I alt, hvad vi foretager os, har vi fire kvaliteter, som kendetegner AAU.</a:t>
            </a:r>
          </a:p>
          <a:p>
            <a:pPr rtl="0"/>
            <a:endParaRPr lang="da-DK" noProof="0" dirty="0"/>
          </a:p>
          <a:p>
            <a:pPr rtl="0"/>
            <a:r>
              <a:rPr lang="da-DK" b="1" noProof="0" dirty="0"/>
              <a:t>Problemorientering </a:t>
            </a:r>
            <a:r>
              <a:rPr lang="da-DK" b="0" noProof="0" dirty="0"/>
              <a:t>– AAU’s forskning </a:t>
            </a:r>
            <a:r>
              <a:rPr lang="da-DK" noProof="0" dirty="0"/>
              <a:t>og uddannelse tager altid afsæt i reelle problemer.</a:t>
            </a:r>
          </a:p>
          <a:p>
            <a:pPr rtl="0"/>
            <a:endParaRPr lang="da-DK" noProof="0" dirty="0"/>
          </a:p>
          <a:p>
            <a:pPr rtl="0"/>
            <a:r>
              <a:rPr lang="da-DK" b="1" noProof="0" dirty="0"/>
              <a:t>Samarbejde </a:t>
            </a:r>
            <a:r>
              <a:rPr lang="da-DK" b="0" noProof="0" dirty="0"/>
              <a:t>- AAU</a:t>
            </a:r>
            <a:r>
              <a:rPr lang="da-DK" noProof="0" dirty="0"/>
              <a:t> er </a:t>
            </a:r>
            <a:r>
              <a:rPr lang="da-DK" noProof="0" dirty="0" err="1"/>
              <a:t>best</a:t>
            </a:r>
            <a:r>
              <a:rPr lang="da-DK" noProof="0" dirty="0"/>
              <a:t>-in-class til at samarbejde med virksomheder, organisationer og myndigheder, og vi sætter nye standarder for samarbejde på tværs af fagligheder og fakulteter.</a:t>
            </a:r>
          </a:p>
          <a:p>
            <a:pPr rtl="0"/>
            <a:endParaRPr lang="da-DK" noProof="0" dirty="0"/>
          </a:p>
          <a:p>
            <a:pPr rtl="0"/>
            <a:r>
              <a:rPr lang="da-DK" b="1" noProof="0" dirty="0"/>
              <a:t>Engagement </a:t>
            </a:r>
            <a:r>
              <a:rPr lang="da-DK" b="0" noProof="0" dirty="0"/>
              <a:t>– </a:t>
            </a:r>
            <a:r>
              <a:rPr lang="da-DK" noProof="0" dirty="0"/>
              <a:t>AAU’s medarbejdere og studerende er engagerede, både i egen faglighed og i omverdenens problemer.</a:t>
            </a:r>
          </a:p>
          <a:p>
            <a:pPr rtl="0"/>
            <a:endParaRPr lang="da-DK" noProof="0" dirty="0"/>
          </a:p>
          <a:p>
            <a:pPr rtl="0"/>
            <a:r>
              <a:rPr lang="da-DK" b="1" noProof="0" dirty="0"/>
              <a:t>Forandring </a:t>
            </a:r>
            <a:r>
              <a:rPr lang="da-DK" b="0" noProof="0" dirty="0"/>
              <a:t>– </a:t>
            </a:r>
            <a:r>
              <a:rPr lang="da-DK" noProof="0" dirty="0"/>
              <a:t>AAU’s viden og indsigter skaber værdi og innovation, der forbedrer verden.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t>Vi vil indfri vores vision for 2026 ved hjælp af delvisioner for vores målområder og prioriterede mål for hvert år.</a:t>
            </a:r>
          </a:p>
          <a:p>
            <a:pPr marL="0" indent="0">
              <a:lnSpc>
                <a:spcPct val="107000"/>
              </a:lnSpc>
              <a:spcAft>
                <a:spcPts val="800"/>
              </a:spcAft>
              <a:buNone/>
            </a:pPr>
            <a:endParaRPr lang="da-DK" sz="1200" dirty="0"/>
          </a:p>
          <a:p>
            <a:pPr marL="0" indent="0">
              <a:lnSpc>
                <a:spcPct val="107000"/>
              </a:lnSpc>
              <a:spcAft>
                <a:spcPts val="800"/>
              </a:spcAft>
              <a:buNone/>
            </a:pPr>
            <a:r>
              <a:rPr lang="da-DK" sz="1200" dirty="0"/>
              <a:t>Målområderne repræsenterer vores kerneaktiviteter samt vores interne organisation, og er som følger: 1. Uddannelse, 2. Forskning, 3. </a:t>
            </a:r>
            <a:r>
              <a:rPr lang="da-DK" sz="1200" dirty="0" err="1"/>
              <a:t>Vidensamarbejde</a:t>
            </a:r>
            <a:r>
              <a:rPr lang="da-DK" sz="1200" dirty="0"/>
              <a:t>, 4. Kommunikation og profilering, 5. Organisation og ledelse samt 6. Administration og service.</a:t>
            </a:r>
          </a:p>
          <a:p>
            <a:pPr marL="0" indent="0">
              <a:lnSpc>
                <a:spcPct val="107000"/>
              </a:lnSpc>
              <a:spcAft>
                <a:spcPts val="800"/>
              </a:spcAft>
              <a:buNone/>
            </a:pPr>
            <a:endParaRPr lang="da-DK" sz="1200" dirty="0"/>
          </a:p>
          <a:p>
            <a:pPr marL="0" indent="0">
              <a:lnSpc>
                <a:spcPct val="107000"/>
              </a:lnSpc>
              <a:spcAft>
                <a:spcPts val="800"/>
              </a:spcAft>
              <a:buNone/>
            </a:pPr>
            <a:r>
              <a:rPr lang="da-DK" sz="1200" dirty="0"/>
              <a:t>For de seks målområder er der udarbejdet delvisioner, der tilsammen skal sikre realiseringen af vores vision for 2026. </a:t>
            </a:r>
          </a:p>
          <a:p>
            <a:pPr marL="0" indent="0">
              <a:lnSpc>
                <a:spcPct val="107000"/>
              </a:lnSpc>
              <a:spcAft>
                <a:spcPts val="800"/>
              </a:spcAft>
              <a:buNone/>
            </a:pPr>
            <a:endParaRPr lang="da-DK" sz="1200" dirty="0"/>
          </a:p>
          <a:p>
            <a:pPr marL="0" indent="0">
              <a:lnSpc>
                <a:spcPct val="107000"/>
              </a:lnSpc>
              <a:spcAft>
                <a:spcPts val="800"/>
              </a:spcAft>
              <a:buNone/>
            </a:pPr>
            <a:r>
              <a:rPr lang="da-DK" sz="1200" dirty="0"/>
              <a:t>Vores nye strategiparadigme betyder, at vi vil prioritere strategiske mål for hvert kommende år. Det handler om vores evne til at gribe nye muligheder, som passer ind i vores ambitioner og styrkeområder. Vi vil løbende vurdere prioriteringer, men gennem hele strategiperioden vil vi fastholde den strategiske retning som udgangspunkt. De prioriterede mål for 2022 er anført under hvert målområdes delvision.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39</a:t>
            </a:fld>
            <a:endParaRPr lang="da-DK"/>
          </a:p>
        </p:txBody>
      </p:sp>
    </p:spTree>
    <p:extLst>
      <p:ext uri="{BB962C8B-B14F-4D97-AF65-F5344CB8AC3E}">
        <p14:creationId xmlns:p14="http://schemas.microsoft.com/office/powerpoint/2010/main" val="34813326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Studerende</a:t>
            </a:r>
          </a:p>
          <a:p>
            <a:r>
              <a:rPr lang="da-DK" dirty="0"/>
              <a:t>Note:</a:t>
            </a:r>
            <a:r>
              <a:rPr lang="da-DK" baseline="0" dirty="0"/>
              <a:t> </a:t>
            </a:r>
            <a:r>
              <a:rPr lang="da-DK" dirty="0"/>
              <a:t>Antal</a:t>
            </a:r>
            <a:r>
              <a:rPr lang="da-DK" baseline="0" dirty="0"/>
              <a:t> s</a:t>
            </a:r>
            <a:r>
              <a:rPr lang="da-DK" dirty="0"/>
              <a:t>tuderende (ekskl. Deltid) er omgjort som bestand 1/10 2023.</a:t>
            </a:r>
            <a:r>
              <a:rPr lang="da-DK" baseline="0" dirty="0"/>
              <a:t> Omfatter ordinære studerende (AAU hjemmeside) og gæstestuderende (</a:t>
            </a:r>
            <a:r>
              <a:rPr lang="da-DK" dirty="0"/>
              <a:t>Kilde: </a:t>
            </a:r>
            <a:r>
              <a:rPr lang="da-DK" dirty="0" err="1"/>
              <a:t>QlikView</a:t>
            </a:r>
            <a:r>
              <a:rPr lang="da-DK" dirty="0"/>
              <a:t>)</a:t>
            </a:r>
            <a:r>
              <a:rPr lang="da-DK" baseline="0" dirty="0"/>
              <a:t>.</a:t>
            </a:r>
          </a:p>
          <a:p>
            <a:r>
              <a:rPr lang="da-DK" dirty="0"/>
              <a:t> </a:t>
            </a:r>
            <a:endParaRPr lang="da-DK" baseline="0" dirty="0"/>
          </a:p>
          <a:p>
            <a:endParaRPr lang="da-DK" b="0" dirty="0"/>
          </a:p>
          <a:p>
            <a:r>
              <a:rPr lang="da-DK" b="1" dirty="0"/>
              <a:t>Deltidsstuderende</a:t>
            </a:r>
          </a:p>
          <a:p>
            <a:r>
              <a:rPr lang="da-DK" dirty="0"/>
              <a:t>Note:</a:t>
            </a:r>
            <a:r>
              <a:rPr lang="da-DK" baseline="0" dirty="0"/>
              <a:t> </a:t>
            </a:r>
            <a:r>
              <a:rPr lang="da-DK" dirty="0"/>
              <a:t>Antal</a:t>
            </a:r>
            <a:r>
              <a:rPr lang="da-DK" baseline="0" dirty="0"/>
              <a:t> deltidss</a:t>
            </a:r>
            <a:r>
              <a:rPr lang="da-DK" dirty="0"/>
              <a:t>tuderende er omgjort som bestand 15/10 2023.</a:t>
            </a:r>
            <a:r>
              <a:rPr lang="da-DK" baseline="0" dirty="0"/>
              <a:t> Omfatter åben </a:t>
            </a:r>
            <a:r>
              <a:rPr lang="da-DK" baseline="0" dirty="0" err="1"/>
              <a:t>udd</a:t>
            </a:r>
            <a:r>
              <a:rPr lang="da-DK" baseline="0" dirty="0"/>
              <a:t>. </a:t>
            </a:r>
          </a:p>
          <a:p>
            <a:r>
              <a:rPr lang="da-DK" dirty="0"/>
              <a:t>Kilde: AAU hjemmeside. </a:t>
            </a:r>
            <a:endParaRPr lang="da-DK" b="1" dirty="0"/>
          </a:p>
          <a:p>
            <a:endParaRPr lang="da-DK" b="1" dirty="0"/>
          </a:p>
          <a:p>
            <a:r>
              <a:rPr lang="da-DK" b="1" dirty="0"/>
              <a:t>*Ph.d.</a:t>
            </a:r>
            <a:r>
              <a:rPr lang="da-DK" b="1" baseline="0" dirty="0"/>
              <a:t> studerende</a:t>
            </a:r>
          </a:p>
          <a:p>
            <a:r>
              <a:rPr lang="da-DK" baseline="0" dirty="0"/>
              <a:t>Note: Ph.d.-bestand pr. 31.12.2023 </a:t>
            </a:r>
          </a:p>
          <a:p>
            <a:r>
              <a:rPr lang="da-DK" baseline="0" dirty="0"/>
              <a:t>Kilde: årsrapport 2023.</a:t>
            </a:r>
            <a:endParaRPr lang="da-DK" dirty="0"/>
          </a:p>
          <a:p>
            <a:endParaRPr lang="da-DK" b="1" dirty="0"/>
          </a:p>
          <a:p>
            <a:r>
              <a:rPr lang="da-DK" b="1" dirty="0"/>
              <a:t>*Ressourcer</a:t>
            </a:r>
          </a:p>
          <a:p>
            <a:pPr defTabSz="913028">
              <a:defRPr/>
            </a:pPr>
            <a:r>
              <a:rPr lang="da-DK" b="0" dirty="0"/>
              <a:t>Note: Antal ansatte (månedslønnede) inden for forskning og uddannelse</a:t>
            </a:r>
            <a:r>
              <a:rPr lang="da-DK" b="0" baseline="0" dirty="0"/>
              <a:t> omfatter professor, lektorer, adjunktniveau forsker, postdoc, ph.d., VIP øvrige.</a:t>
            </a:r>
          </a:p>
          <a:p>
            <a:r>
              <a:rPr lang="da-DK" b="0" baseline="0" dirty="0"/>
              <a:t>Kilde: ØA, opgjort per. 31.12.2023</a:t>
            </a:r>
          </a:p>
          <a:p>
            <a:endParaRPr lang="da-DK" b="0" baseline="0" dirty="0"/>
          </a:p>
          <a:p>
            <a:r>
              <a:rPr lang="da-DK" b="0" baseline="0" dirty="0"/>
              <a:t>Note: Antal internationale forskere (månedslønnede) omfatter professor, lektor, adjunkt forsker, post doc., ph.d., VIP i øvrigt. Internationale forskere omfatter forskere med andet statsborgerskab end dansk.</a:t>
            </a:r>
          </a:p>
          <a:p>
            <a:r>
              <a:rPr lang="da-DK" b="0" baseline="0" dirty="0"/>
              <a:t>Kilde: ØA, opgjort pr. 31.12.2022</a:t>
            </a:r>
          </a:p>
          <a:p>
            <a:endParaRPr lang="da-DK" b="0" baseline="0" dirty="0"/>
          </a:p>
          <a:p>
            <a:pPr defTabSz="913028">
              <a:defRPr/>
            </a:pPr>
            <a:r>
              <a:rPr lang="da-DK" b="0" baseline="0" dirty="0"/>
              <a:t>Note: Antal administrativt ansatte (månedslønnede) omfatter chefer, AC-TAP, TAP øvrige.</a:t>
            </a:r>
          </a:p>
          <a:p>
            <a:r>
              <a:rPr lang="da-DK" b="0" baseline="0" dirty="0"/>
              <a:t>Kilde: ØA, opgjort pr. 31.12.2023</a:t>
            </a:r>
          </a:p>
          <a:p>
            <a:endParaRPr lang="da-DK" b="0" baseline="0" dirty="0"/>
          </a:p>
          <a:p>
            <a:pPr defTabSz="913028">
              <a:defRPr/>
            </a:pPr>
            <a:r>
              <a:rPr lang="da-DK" b="0" baseline="0" dirty="0"/>
              <a:t>Note: Samlet budget for 2024 </a:t>
            </a:r>
          </a:p>
          <a:p>
            <a:pPr defTabSz="913028">
              <a:defRPr/>
            </a:pPr>
            <a:r>
              <a:rPr lang="da-DK" b="0" baseline="0" dirty="0"/>
              <a:t>Kilde: budget 2024, godkendt af bestyrelsen </a:t>
            </a:r>
            <a:r>
              <a:rPr lang="da-DK" b="0" baseline="0" dirty="0" err="1"/>
              <a:t>dec</a:t>
            </a:r>
            <a:r>
              <a:rPr lang="da-DK" b="0" baseline="0" dirty="0"/>
              <a:t> 2023)</a:t>
            </a:r>
            <a:endParaRPr lang="da-DK" b="0" dirty="0"/>
          </a:p>
        </p:txBody>
      </p:sp>
      <p:sp>
        <p:nvSpPr>
          <p:cNvPr id="4" name="Pladsholder til diasnummer 3"/>
          <p:cNvSpPr>
            <a:spLocks noGrp="1"/>
          </p:cNvSpPr>
          <p:nvPr>
            <p:ph type="sldNum" sz="quarter" idx="10"/>
          </p:nvPr>
        </p:nvSpPr>
        <p:spPr/>
        <p:txBody>
          <a:bodyPr/>
          <a:lstStyle/>
          <a:p>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Uddannelse: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uddanner </a:t>
            </a:r>
            <a:r>
              <a:rPr lang="da-DK" b="0" i="0" u="sng" dirty="0">
                <a:solidFill>
                  <a:srgbClr val="211A52"/>
                </a:solidFill>
                <a:effectLst/>
                <a:latin typeface="+mn-lt"/>
              </a:rPr>
              <a:t>dimittender, der kan bidrage til - og samarbejde om løsning af nutidens og fremtidens udfordringer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arbejder systematisk og kontinuerligt med at </a:t>
            </a:r>
            <a:r>
              <a:rPr lang="da-DK" b="0" i="0" u="none" dirty="0">
                <a:solidFill>
                  <a:srgbClr val="211A52"/>
                </a:solidFill>
                <a:effectLst/>
                <a:latin typeface="+mn-lt"/>
              </a:rPr>
              <a:t>vedligeholde og udvikle </a:t>
            </a:r>
            <a:r>
              <a:rPr lang="da-DK" b="0" i="0" u="sng" dirty="0">
                <a:solidFill>
                  <a:srgbClr val="211A52"/>
                </a:solidFill>
                <a:effectLst/>
                <a:latin typeface="+mn-lt"/>
              </a:rPr>
              <a:t>internationalt førende uddannelser på højeste akademiske niveau</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inkluderende studiekultur</a:t>
            </a:r>
            <a:r>
              <a:rPr lang="da-DK" b="0" i="0" dirty="0">
                <a:solidFill>
                  <a:srgbClr val="211A52"/>
                </a:solidFill>
                <a:effectLst/>
                <a:latin typeface="+mn-lt"/>
              </a:rPr>
              <a:t>, der understøtter de studerendes faglige og personlige udvikling, kreativitet og trivsel.</a:t>
            </a:r>
          </a:p>
          <a:p>
            <a:pPr marL="171450" indent="-171450">
              <a:buFont typeface="Arial" panose="020B0604020202020204" pitchFamily="34" charset="0"/>
              <a:buChar char="•"/>
            </a:pPr>
            <a:r>
              <a:rPr lang="da-DK" b="0" i="0" dirty="0">
                <a:solidFill>
                  <a:srgbClr val="211A52"/>
                </a:solidFill>
                <a:effectLst/>
                <a:latin typeface="+mn-lt"/>
              </a:rPr>
              <a:t>Vi er </a:t>
            </a:r>
            <a:r>
              <a:rPr lang="da-DK" b="0" i="0" u="sng" dirty="0">
                <a:solidFill>
                  <a:srgbClr val="211A52"/>
                </a:solidFill>
                <a:effectLst/>
                <a:latin typeface="+mn-lt"/>
              </a:rPr>
              <a:t>internationalt anerkendt for problembaseret og digital læring </a:t>
            </a:r>
            <a:r>
              <a:rPr lang="da-DK" b="0" i="0" dirty="0">
                <a:solidFill>
                  <a:srgbClr val="211A52"/>
                </a:solidFill>
                <a:effectLst/>
                <a:latin typeface="+mn-lt"/>
              </a:rPr>
              <a:t>og for læringsformernes dokumenterede effekt og samfundsmæssige relevans.</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imødekommer arbejdsmarkedets behov </a:t>
            </a:r>
            <a:r>
              <a:rPr lang="da-DK" b="0" i="0" dirty="0">
                <a:solidFill>
                  <a:srgbClr val="211A52"/>
                </a:solidFill>
                <a:effectLst/>
                <a:latin typeface="+mn-lt"/>
              </a:rPr>
              <a:t>for opkvalificering gennem fleksible efter- og videreuddannelsesmodeller.</a:t>
            </a: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40</a:t>
            </a:fld>
            <a:endParaRPr lang="da-DK"/>
          </a:p>
        </p:txBody>
      </p:sp>
    </p:spTree>
    <p:extLst>
      <p:ext uri="{BB962C8B-B14F-4D97-AF65-F5344CB8AC3E}">
        <p14:creationId xmlns:p14="http://schemas.microsoft.com/office/powerpoint/2010/main" val="41718288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Forskning: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anerkendt for </a:t>
            </a:r>
            <a:r>
              <a:rPr lang="da-DK" b="0" i="0" u="sng" dirty="0">
                <a:solidFill>
                  <a:srgbClr val="211A52"/>
                </a:solidFill>
                <a:effectLst/>
                <a:latin typeface="+mn-lt"/>
              </a:rPr>
              <a:t>excellent missionsdrevet forskning</a:t>
            </a:r>
            <a:r>
              <a:rPr lang="da-DK" b="0" i="0" dirty="0">
                <a:solidFill>
                  <a:srgbClr val="211A52"/>
                </a:solidFill>
                <a:effectLst/>
                <a:latin typeface="+mn-lt"/>
              </a:rPr>
              <a:t>, der bidrager til løsninger på verdens og omverdens udfordringer.</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samarbejder aktivt med det omgivende samfund</a:t>
            </a:r>
            <a:r>
              <a:rPr lang="da-DK" b="0" i="0" dirty="0">
                <a:solidFill>
                  <a:srgbClr val="211A52"/>
                </a:solidFill>
                <a:effectLst/>
                <a:latin typeface="+mn-lt"/>
              </a:rPr>
              <a:t> om at skabe forskning i særklasse.</a:t>
            </a:r>
          </a:p>
          <a:p>
            <a:pPr marL="171450" indent="-171450">
              <a:buFont typeface="Arial" panose="020B0604020202020204" pitchFamily="34" charset="0"/>
              <a:buChar char="•"/>
            </a:pPr>
            <a:r>
              <a:rPr lang="da-DK" b="0" i="0" dirty="0">
                <a:solidFill>
                  <a:srgbClr val="211A52"/>
                </a:solidFill>
                <a:effectLst/>
                <a:latin typeface="+mn-lt"/>
              </a:rPr>
              <a:t>AAU’s styrkepositioner opnår vi gennem et </a:t>
            </a:r>
            <a:r>
              <a:rPr lang="da-DK" b="0" i="0" u="sng" dirty="0">
                <a:solidFill>
                  <a:srgbClr val="211A52"/>
                </a:solidFill>
                <a:effectLst/>
                <a:latin typeface="+mn-lt"/>
              </a:rPr>
              <a:t>målrettet fokus på samspillet mellem den grundlagsskabende, transformative og tværvidenskabelige forskning</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41</a:t>
            </a:fld>
            <a:endParaRPr lang="da-DK"/>
          </a:p>
        </p:txBody>
      </p:sp>
    </p:spTree>
    <p:extLst>
      <p:ext uri="{BB962C8B-B14F-4D97-AF65-F5344CB8AC3E}">
        <p14:creationId xmlns:p14="http://schemas.microsoft.com/office/powerpoint/2010/main" val="34196956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t>
            </a:r>
            <a:r>
              <a:rPr lang="da-DK" b="0" i="0" dirty="0" err="1">
                <a:solidFill>
                  <a:srgbClr val="211A52"/>
                </a:solidFill>
                <a:effectLst/>
                <a:latin typeface="+mn-lt"/>
              </a:rPr>
              <a:t>Vidensamarbejde</a:t>
            </a:r>
            <a:r>
              <a:rPr lang="da-DK" b="0" i="0" dirty="0">
                <a:solidFill>
                  <a:srgbClr val="211A52"/>
                </a:solidFill>
                <a:effectLst/>
                <a:latin typeface="+mn-lt"/>
              </a:rPr>
              <a:t>:</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foretrukken regional, national og international samarbejdspartner i innovationsøkosystemet</a:t>
            </a:r>
            <a:r>
              <a:rPr lang="da-DK" b="0" i="0" dirty="0">
                <a:solidFill>
                  <a:srgbClr val="211A52"/>
                </a:solidFill>
                <a:effectLst/>
                <a:latin typeface="+mn-lt"/>
              </a:rPr>
              <a:t>, hvor vi kombinerer grundlagsskabende, transformativ og tværvidenskabelig forskning til at løse samfundets udfordringer.</a:t>
            </a:r>
          </a:p>
          <a:p>
            <a:pPr marL="171450" indent="-171450">
              <a:buFont typeface="Arial" panose="020B0604020202020204" pitchFamily="34" charset="0"/>
              <a:buChar char="•"/>
            </a:pPr>
            <a:r>
              <a:rPr lang="da-DK" b="0" i="0" dirty="0">
                <a:solidFill>
                  <a:srgbClr val="211A52"/>
                </a:solidFill>
                <a:effectLst/>
                <a:latin typeface="+mn-lt"/>
              </a:rPr>
              <a:t>Vi sætter via forskning og uddannelser </a:t>
            </a:r>
            <a:r>
              <a:rPr lang="da-DK" b="0" i="0" u="sng" dirty="0">
                <a:solidFill>
                  <a:srgbClr val="211A52"/>
                </a:solidFill>
                <a:effectLst/>
                <a:latin typeface="+mn-lt"/>
              </a:rPr>
              <a:t>dagsordenen for samarbejde mellem universitet og omverdenen om innovative løsninger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nyttiggør viden </a:t>
            </a:r>
            <a:r>
              <a:rPr lang="da-DK" b="0" i="0" dirty="0">
                <a:solidFill>
                  <a:srgbClr val="211A52"/>
                </a:solidFill>
                <a:effectLst/>
                <a:latin typeface="+mn-lt"/>
              </a:rPr>
              <a:t>gennem deltagelse </a:t>
            </a:r>
            <a:r>
              <a:rPr lang="da-DK" b="0" i="0" u="sng" dirty="0">
                <a:solidFill>
                  <a:srgbClr val="211A52"/>
                </a:solidFill>
                <a:effectLst/>
                <a:latin typeface="+mn-lt"/>
              </a:rPr>
              <a:t>i missioner i partnerskab med omverdenen</a:t>
            </a:r>
            <a:r>
              <a:rPr lang="da-DK" b="0" i="0" dirty="0">
                <a:solidFill>
                  <a:srgbClr val="211A52"/>
                </a:solidFill>
                <a:effectLst/>
                <a:latin typeface="+mn-lt"/>
              </a:rPr>
              <a:t> og skaber fundamentet for fremtidens samfund.</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42</a:t>
            </a:fld>
            <a:endParaRPr lang="da-DK"/>
          </a:p>
        </p:txBody>
      </p:sp>
    </p:spTree>
    <p:extLst>
      <p:ext uri="{BB962C8B-B14F-4D97-AF65-F5344CB8AC3E}">
        <p14:creationId xmlns:p14="http://schemas.microsoft.com/office/powerpoint/2010/main" val="20482098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Kommunikation og profilering: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Vores kommunikations- og profileringsaktiviteter sikrer, at vi har en </a:t>
            </a:r>
            <a:r>
              <a:rPr lang="da-DK" b="0" i="0" u="sng" dirty="0">
                <a:solidFill>
                  <a:srgbClr val="211A52"/>
                </a:solidFill>
                <a:effectLst/>
                <a:latin typeface="+mn-lt"/>
              </a:rPr>
              <a:t>tydelig profil i vores omverden som et dagsordensættende, missionsdrevet universitet</a:t>
            </a:r>
            <a:r>
              <a:rPr lang="da-DK" b="0" i="0" dirty="0">
                <a:solidFill>
                  <a:srgbClr val="211A52"/>
                </a:solidFill>
                <a:effectLst/>
                <a:latin typeface="+mn-lt"/>
              </a:rPr>
              <a:t>, der via udvalgte forskningsmæssige styrkepositioner, en stærk og engagerende læringsmodel samt gensidigt værdiskabende partnerskaber med omverdenen </a:t>
            </a:r>
            <a:r>
              <a:rPr lang="da-DK" b="0" i="0" u="sng" dirty="0">
                <a:solidFill>
                  <a:srgbClr val="211A52"/>
                </a:solidFill>
                <a:effectLst/>
                <a:latin typeface="+mn-lt"/>
              </a:rPr>
              <a:t>leverer viden og tydelige værditilbud, både regionalt, nationalt og internationalt</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er gennem målrettet og modtagerorienteret kommunikation </a:t>
            </a:r>
            <a:r>
              <a:rPr lang="da-DK" b="0" i="0" u="sng" dirty="0">
                <a:solidFill>
                  <a:srgbClr val="211A52"/>
                </a:solidFill>
                <a:effectLst/>
                <a:latin typeface="+mn-lt"/>
              </a:rPr>
              <a:t>anerkendt for excellent forskning</a:t>
            </a:r>
            <a:r>
              <a:rPr lang="da-DK" b="0" i="0" dirty="0">
                <a:solidFill>
                  <a:srgbClr val="211A52"/>
                </a:solidFill>
                <a:effectLst/>
                <a:latin typeface="+mn-lt"/>
              </a:rPr>
              <a:t>, der går hånd i hånd med tæt samarbejde med vores omverden til gavn for alle. </a:t>
            </a:r>
            <a:r>
              <a:rPr lang="da-DK" b="0" i="0" u="sng" dirty="0">
                <a:solidFill>
                  <a:srgbClr val="211A52"/>
                </a:solidFill>
                <a:effectLst/>
                <a:latin typeface="+mn-lt"/>
              </a:rPr>
              <a:t>Fokus er på tværs af fagligheder at nå nye erkendelser og finde nye løsninger</a:t>
            </a:r>
            <a:r>
              <a:rPr lang="da-DK" b="0" i="0" dirty="0">
                <a:solidFill>
                  <a:srgbClr val="211A52"/>
                </a:solidFill>
                <a:effectLst/>
                <a:latin typeface="+mn-lt"/>
              </a:rPr>
              <a:t>. Det gælder både for forskere, studerende og administrative medarbejdere.</a:t>
            </a:r>
          </a:p>
        </p:txBody>
      </p:sp>
      <p:sp>
        <p:nvSpPr>
          <p:cNvPr id="4" name="Pladsholder til slidenummer 3"/>
          <p:cNvSpPr>
            <a:spLocks noGrp="1"/>
          </p:cNvSpPr>
          <p:nvPr>
            <p:ph type="sldNum" sz="quarter" idx="5"/>
          </p:nvPr>
        </p:nvSpPr>
        <p:spPr/>
        <p:txBody>
          <a:bodyPr/>
          <a:lstStyle/>
          <a:p>
            <a:fld id="{45F55EF7-5F12-45FB-A6D4-3B021992D7BF}" type="slidenum">
              <a:rPr lang="da-DK" smtClean="0"/>
              <a:t>43</a:t>
            </a:fld>
            <a:endParaRPr lang="da-DK"/>
          </a:p>
        </p:txBody>
      </p:sp>
    </p:spTree>
    <p:extLst>
      <p:ext uri="{BB962C8B-B14F-4D97-AF65-F5344CB8AC3E}">
        <p14:creationId xmlns:p14="http://schemas.microsoft.com/office/powerpoint/2010/main" val="40125181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Organisation og ledelse: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handlekraftig organisation</a:t>
            </a:r>
            <a:r>
              <a:rPr lang="da-DK" b="0" i="0" dirty="0">
                <a:solidFill>
                  <a:srgbClr val="211A52"/>
                </a:solidFill>
                <a:effectLst/>
                <a:latin typeface="+mn-lt"/>
              </a:rPr>
              <a:t>, hvor alle medarbejdergrupper har en klar forståelse for, hvordan de selv bidrager til, at universitetet gør en konkret, værdifuld forskel i verden.</a:t>
            </a:r>
          </a:p>
          <a:p>
            <a:pPr marL="171450" indent="-171450">
              <a:buFont typeface="Arial" panose="020B0604020202020204" pitchFamily="34" charset="0"/>
              <a:buChar char="•"/>
            </a:pPr>
            <a:r>
              <a:rPr lang="da-DK" b="0" i="0" dirty="0">
                <a:solidFill>
                  <a:srgbClr val="211A52"/>
                </a:solidFill>
                <a:effectLst/>
                <a:latin typeface="+mn-lt"/>
              </a:rPr>
              <a:t>Vi sikrer løbende, at </a:t>
            </a:r>
            <a:r>
              <a:rPr lang="da-DK" b="0" i="0" u="sng" dirty="0">
                <a:solidFill>
                  <a:srgbClr val="211A52"/>
                </a:solidFill>
                <a:effectLst/>
                <a:latin typeface="+mn-lt"/>
              </a:rPr>
              <a:t>alle medarbejdergrupper får de bedst mulige vilkår for at løse opgaver</a:t>
            </a:r>
            <a:r>
              <a:rPr lang="da-DK" b="0" i="0" dirty="0">
                <a:solidFill>
                  <a:srgbClr val="211A52"/>
                </a:solidFill>
                <a:effectLst/>
                <a:latin typeface="+mn-lt"/>
              </a:rPr>
              <a:t> og opnå de bedst mulige udviklings- og karrieremuligheder.</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kompetent, synlig og ansvarlig ledelse</a:t>
            </a:r>
            <a:r>
              <a:rPr lang="da-DK" b="0" i="0" dirty="0">
                <a:solidFill>
                  <a:srgbClr val="211A52"/>
                </a:solidFill>
                <a:effectLst/>
                <a:latin typeface="+mn-lt"/>
              </a:rPr>
              <a:t>, som mestrer helhedsorienteret ledelse, både indadtil og udadtil.</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44</a:t>
            </a:fld>
            <a:endParaRPr lang="da-DK"/>
          </a:p>
        </p:txBody>
      </p:sp>
    </p:spTree>
    <p:extLst>
      <p:ext uri="{BB962C8B-B14F-4D97-AF65-F5344CB8AC3E}">
        <p14:creationId xmlns:p14="http://schemas.microsoft.com/office/powerpoint/2010/main" val="31144248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Administration og service: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har på AAU et </a:t>
            </a:r>
            <a:r>
              <a:rPr lang="da-DK" b="0" i="0" u="sng" dirty="0">
                <a:solidFill>
                  <a:srgbClr val="211A52"/>
                </a:solidFill>
                <a:effectLst/>
                <a:latin typeface="+mn-lt"/>
              </a:rPr>
              <a:t>forbilledligt samarbejde mellem de teknisk-administrative servicefunktioner og de videnskabelige miljøer </a:t>
            </a:r>
            <a:r>
              <a:rPr lang="da-DK" b="0" i="0" dirty="0">
                <a:solidFill>
                  <a:srgbClr val="211A52"/>
                </a:solidFill>
                <a:effectLst/>
                <a:latin typeface="+mn-lt"/>
              </a:rPr>
              <a:t>– et samarbejde præget af anerkendelse, konstruktiv dialog og stærke relationer. Dermed sikrer vi, at servicefunktionerne bidrager bedst muligt til, at vi kan udføre vores kerneydelser og opnå vores strategiske mål.</a:t>
            </a:r>
          </a:p>
          <a:p>
            <a:pPr marL="171450" indent="-171450">
              <a:buFont typeface="Arial" panose="020B0604020202020204" pitchFamily="34" charset="0"/>
              <a:buChar char="•"/>
            </a:pPr>
            <a:r>
              <a:rPr lang="da-DK" b="0" i="0" dirty="0">
                <a:solidFill>
                  <a:srgbClr val="211A52"/>
                </a:solidFill>
                <a:effectLst/>
                <a:latin typeface="+mn-lt"/>
              </a:rPr>
              <a:t>Vores </a:t>
            </a:r>
            <a:r>
              <a:rPr lang="da-DK" b="0" i="0" u="sng" dirty="0">
                <a:solidFill>
                  <a:srgbClr val="211A52"/>
                </a:solidFill>
                <a:effectLst/>
                <a:latin typeface="+mn-lt"/>
              </a:rPr>
              <a:t>administrative servicefunktioner er kvalitetsbevidste, effektive og brugerorienterede</a:t>
            </a:r>
            <a:r>
              <a:rPr lang="da-DK" b="0" i="0" dirty="0">
                <a:solidFill>
                  <a:srgbClr val="211A52"/>
                </a:solidFill>
                <a:effectLst/>
                <a:latin typeface="+mn-lt"/>
              </a:rPr>
              <a:t>. Gennem et højt kompetenceniveau, stort engagement og godt arbejdsmiljø tager servicefunktionerne aktivt ansvar for at finde løsninger sammen med brugerne – et samarbejde, hvor blikket for helheden og opmærksomheden på brugernes behov er afgørende.</a:t>
            </a:r>
          </a:p>
          <a:p>
            <a:pPr marL="171450" indent="-171450">
              <a:buFont typeface="Arial" panose="020B0604020202020204" pitchFamily="34" charset="0"/>
              <a:buChar char="•"/>
            </a:pPr>
            <a:r>
              <a:rPr lang="da-DK" b="0" i="0" dirty="0">
                <a:solidFill>
                  <a:srgbClr val="211A52"/>
                </a:solidFill>
                <a:effectLst/>
                <a:latin typeface="+mn-lt"/>
              </a:rPr>
              <a:t>De </a:t>
            </a:r>
            <a:r>
              <a:rPr lang="da-DK" b="0" i="0" u="sng" dirty="0">
                <a:solidFill>
                  <a:srgbClr val="211A52"/>
                </a:solidFill>
                <a:effectLst/>
                <a:latin typeface="+mn-lt"/>
              </a:rPr>
              <a:t>administrative servicefunktioner vægter højt at skabe fælles digitale løsninger med brugervenlighed og sikkerhed i centrum</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45</a:t>
            </a:fld>
            <a:endParaRPr lang="da-DK"/>
          </a:p>
        </p:txBody>
      </p:sp>
    </p:spTree>
    <p:extLst>
      <p:ext uri="{BB962C8B-B14F-4D97-AF65-F5344CB8AC3E}">
        <p14:creationId xmlns:p14="http://schemas.microsoft.com/office/powerpoint/2010/main" val="25411725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3200" dirty="0"/>
              <a:t>Direktionens beslutning om mål i 2024:</a:t>
            </a:r>
          </a:p>
          <a:p>
            <a:endParaRPr lang="da-DK" sz="3200" dirty="0"/>
          </a:p>
          <a:p>
            <a:pPr marL="80067" indent="-80067">
              <a:buFontTx/>
              <a:buChar char="-"/>
            </a:pPr>
            <a:r>
              <a:rPr lang="da-DK" sz="3200" dirty="0"/>
              <a:t>Fra 8 mål i 2023 til 6 mål i 2024</a:t>
            </a:r>
          </a:p>
          <a:p>
            <a:pPr marL="80067" indent="-80067">
              <a:buFontTx/>
              <a:buChar char="-"/>
            </a:pPr>
            <a:r>
              <a:rPr lang="da-DK" sz="3200" dirty="0"/>
              <a:t>Fortsættelse af udvalgte mål</a:t>
            </a:r>
          </a:p>
          <a:p>
            <a:pPr marL="80067" indent="-80067">
              <a:buFontTx/>
              <a:buChar char="-"/>
            </a:pPr>
            <a:r>
              <a:rPr lang="da-DK" sz="3200" dirty="0"/>
              <a:t>2 nye mål i 2024: Udvikling af nyt forskertalentprogram og Stærk sikkerhedskultur på AAU</a:t>
            </a:r>
          </a:p>
          <a:p>
            <a:endParaRPr lang="da-DK" sz="3100" dirty="0"/>
          </a:p>
        </p:txBody>
      </p:sp>
      <p:sp>
        <p:nvSpPr>
          <p:cNvPr id="4" name="Pladsholder til slidenummer 3"/>
          <p:cNvSpPr>
            <a:spLocks noGrp="1"/>
          </p:cNvSpPr>
          <p:nvPr>
            <p:ph type="sldNum" sz="quarter" idx="5"/>
          </p:nvPr>
        </p:nvSpPr>
        <p:spPr/>
        <p:txBody>
          <a:bodyPr/>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7313" y="744538"/>
            <a:ext cx="6619875" cy="3724275"/>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40950470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 AAU hjemmeside</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strategien, Viden for Verden 2022-26, indgår </a:t>
            </a:r>
            <a:r>
              <a:rPr lang="da-DK"/>
              <a:t>en vision </a:t>
            </a:r>
            <a:r>
              <a:rPr lang="da-DK" dirty="0"/>
              <a:t>om, at AAU skal bidrage til en bæredygtig udvikling. AAU skal som </a:t>
            </a:r>
            <a:r>
              <a:rPr lang="da-DK" dirty="0" err="1"/>
              <a:t>vidensinstitution</a:t>
            </a:r>
            <a:r>
              <a:rPr lang="da-DK" dirty="0"/>
              <a:t> bidrage til løsning af store udfordringer i samfundet herunder klimaet. AAU har derfor vedtaget 3 klimamål, som skal understøtte AAU’s bidrag til den grønne omstilling. </a:t>
            </a:r>
          </a:p>
          <a:p>
            <a:endParaRPr lang="da-DK" dirty="0"/>
          </a:p>
          <a:p>
            <a:r>
              <a:rPr lang="da-DK" dirty="0"/>
              <a:t>Kilde: Klimamål for AAU, Om AAU</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a:t>
            </a:r>
            <a:r>
              <a:rPr lang="da-DK" baseline="0" dirty="0"/>
              <a:t> AAU Budget 2024, godkendt af bestyrelsen december 2023</a:t>
            </a:r>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a:t>
            </a:fld>
            <a:endParaRPr lang="en-US"/>
          </a:p>
        </p:txBody>
      </p:sp>
    </p:spTree>
    <p:extLst>
      <p:ext uri="{BB962C8B-B14F-4D97-AF65-F5344CB8AC3E}">
        <p14:creationId xmlns:p14="http://schemas.microsoft.com/office/powerpoint/2010/main" val="15204689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dirty="0">
                <a:solidFill>
                  <a:schemeClr val="tx1"/>
                </a:solidFill>
                <a:latin typeface="+mn-lt"/>
              </a:rPr>
              <a:t>FN’s Verdensmålene skal frem til 2030 hjælpe mod en mere bæredygtig udvikling i verden. Verdensmålene består af 17 konkrete mål og 169 delmål, som skal efterleves af FN's 193 medlemslande.</a:t>
            </a:r>
          </a:p>
          <a:p>
            <a:pPr algn="l"/>
            <a:br>
              <a:rPr lang="da-DK" dirty="0">
                <a:solidFill>
                  <a:schemeClr val="tx1"/>
                </a:solidFill>
                <a:latin typeface="+mn-lt"/>
              </a:rPr>
            </a:br>
            <a:r>
              <a:rPr lang="da-DK" b="0" i="0" dirty="0">
                <a:solidFill>
                  <a:schemeClr val="tx1"/>
                </a:solidFill>
                <a:effectLst/>
                <a:latin typeface="+mn-lt"/>
              </a:rPr>
              <a:t>Times </a:t>
            </a:r>
            <a:r>
              <a:rPr lang="da-DK" b="0" i="0" dirty="0" err="1">
                <a:solidFill>
                  <a:schemeClr val="tx1"/>
                </a:solidFill>
                <a:effectLst/>
                <a:latin typeface="+mn-lt"/>
              </a:rPr>
              <a:t>Higher</a:t>
            </a:r>
            <a:r>
              <a:rPr lang="da-DK" b="0" i="0" dirty="0">
                <a:solidFill>
                  <a:schemeClr val="tx1"/>
                </a:solidFill>
                <a:effectLst/>
                <a:latin typeface="+mn-lt"/>
              </a:rPr>
              <a:t> Education Impact Ranking måler årligt universiteternes bidrag til opfyldelse af FN’s 17 verdensmål på både de enkelte verdensmål og som helhed. Der måles på mange forskellige parameter som forskning og undervisning i bæredygtige teknologier, politikker for ligestilling samt energieffektivisering på bygningsdriften.</a:t>
            </a:r>
          </a:p>
          <a:p>
            <a:pPr algn="l"/>
            <a:endParaRPr lang="da-DK" b="0" i="0" dirty="0">
              <a:solidFill>
                <a:schemeClr val="tx1"/>
              </a:solidFill>
              <a:effectLst/>
              <a:latin typeface="+mn-lt"/>
            </a:endParaRPr>
          </a:p>
          <a:p>
            <a:pPr algn="l"/>
            <a:r>
              <a:rPr lang="da-DK" b="1" dirty="0">
                <a:solidFill>
                  <a:schemeClr val="tx1"/>
                </a:solidFill>
                <a:latin typeface="+mn-lt"/>
              </a:rPr>
              <a:t>Blandt de bedste indenfor bæredygtig udvikling</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9 (2023) på den samlede rankingliste, der ud fra FN’s 17 verdensmål, vurderer universiteternes samlede bidrag til en bæredygtig udvikling.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r>
              <a:rPr lang="da-DK" dirty="0">
                <a:solidFill>
                  <a:schemeClr val="tx1"/>
                </a:solidFill>
                <a:latin typeface="+mn-lt"/>
              </a:rPr>
              <a:t>1.591 universiteter er med på </a:t>
            </a:r>
            <a:r>
              <a:rPr lang="da-DK" dirty="0" err="1">
                <a:solidFill>
                  <a:schemeClr val="tx1"/>
                </a:solidFill>
                <a:latin typeface="+mn-lt"/>
              </a:rPr>
              <a:t>rankinglisten</a:t>
            </a:r>
            <a:r>
              <a:rPr lang="da-DK" dirty="0">
                <a:solidFill>
                  <a:schemeClr val="tx1"/>
                </a:solidFill>
                <a:latin typeface="+mn-lt"/>
              </a:rPr>
              <a:t> for det samlede bidrag i 2023</a:t>
            </a:r>
          </a:p>
          <a:p>
            <a:pPr marL="0" marR="0" lvl="0" indent="0" algn="l" defTabSz="914400" rtl="0" eaLnBrk="1" fontAlgn="auto" latinLnBrk="0" hangingPunct="1">
              <a:lnSpc>
                <a:spcPct val="100000"/>
              </a:lnSpc>
              <a:spcBef>
                <a:spcPts val="0"/>
              </a:spcBef>
              <a:spcAft>
                <a:spcPts val="0"/>
              </a:spcAft>
              <a:buClrTx/>
              <a:buSzTx/>
              <a:buFontTx/>
              <a:buNone/>
              <a:tabLst/>
              <a:defRPr/>
            </a:pPr>
            <a:br>
              <a:rPr lang="da-DK" dirty="0">
                <a:solidFill>
                  <a:schemeClr val="tx1"/>
                </a:solidFill>
                <a:latin typeface="+mn-lt"/>
              </a:rPr>
            </a:br>
            <a:r>
              <a:rPr lang="da-DK" b="1" i="0" dirty="0">
                <a:solidFill>
                  <a:schemeClr val="tx1"/>
                </a:solidFill>
                <a:effectLst/>
                <a:latin typeface="+mn-lt"/>
              </a:rPr>
              <a:t>I toppen indenfor uddannelse, mindre ulighed og partnerskaber</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2 (2023) i verden indenfor verdensmål 4 ”kvalitetsuddannelse”,</a:t>
            </a:r>
            <a:r>
              <a:rPr lang="da-DK" i="1" dirty="0">
                <a:solidFill>
                  <a:schemeClr val="tx1"/>
                </a:solidFill>
                <a:latin typeface="+mn-lt"/>
              </a:rPr>
              <a:t> </a:t>
            </a:r>
            <a:r>
              <a:rPr lang="da-DK" i="0" dirty="0">
                <a:solidFill>
                  <a:schemeClr val="tx1"/>
                </a:solidFill>
                <a:latin typeface="+mn-lt"/>
              </a:rPr>
              <a:t>verdensmål 10 ”mindre ulighed” og  </a:t>
            </a:r>
            <a:r>
              <a:rPr lang="da-DK" b="0" i="0" dirty="0">
                <a:solidFill>
                  <a:schemeClr val="tx1"/>
                </a:solidFill>
                <a:effectLst/>
                <a:latin typeface="+mn-lt"/>
              </a:rPr>
              <a:t>17 ”partnerskaber for handling.</a:t>
            </a:r>
            <a:r>
              <a:rPr lang="da-DK" b="0" i="1" dirty="0">
                <a:solidFill>
                  <a:schemeClr val="tx1"/>
                </a:solidFill>
                <a:effectLst/>
                <a:latin typeface="+mn-lt"/>
              </a:rPr>
              <a:t> </a:t>
            </a:r>
            <a:r>
              <a:rPr lang="da-DK" b="0" i="0" dirty="0">
                <a:solidFill>
                  <a:schemeClr val="tx1"/>
                </a:solidFill>
                <a:effectLst/>
                <a:latin typeface="+mn-lt"/>
              </a:rPr>
              <a:t>Vi er særligt stolte over 2. pladsen for arbejdet med verdensmål 17 – partnerskaber for handling. På Aalborg Universitet er det vores vision, som missionsdrevet universitet, at bidrage til en bæredygtig udvikling i samarbejde med omverden. Vi kan ikke overvinde verdens kriser som individuelle aktører.</a:t>
            </a:r>
            <a:endParaRPr lang="da-DK" i="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sz="1600" dirty="0"/>
          </a:p>
        </p:txBody>
      </p:sp>
      <p:sp>
        <p:nvSpPr>
          <p:cNvPr id="4" name="Pladsholder til slidenummer 3"/>
          <p:cNvSpPr>
            <a:spLocks noGrp="1"/>
          </p:cNvSpPr>
          <p:nvPr>
            <p:ph type="sldNum" sz="quarter" idx="10"/>
          </p:nvPr>
        </p:nvSpPr>
        <p:spPr/>
        <p:txBody>
          <a:bodyPr/>
          <a:lstStyle/>
          <a:p>
            <a:pPr marL="0" marR="0" lvl="0" indent="0" algn="r" defTabSz="912959"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2959"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9041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52</a:t>
            </a:fld>
            <a:endParaRPr lang="en-US"/>
          </a:p>
        </p:txBody>
      </p:sp>
    </p:spTree>
    <p:extLst>
      <p:ext uri="{BB962C8B-B14F-4D97-AF65-F5344CB8AC3E}">
        <p14:creationId xmlns:p14="http://schemas.microsoft.com/office/powerpoint/2010/main" val="36577451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2023. Omfatter o</a:t>
            </a:r>
            <a:r>
              <a:rPr lang="da-DK" dirty="0"/>
              <a:t>rdinære heltidsstuderende,</a:t>
            </a:r>
            <a:r>
              <a:rPr lang="da-DK" baseline="0" dirty="0"/>
              <a:t> gæstestuderende, og deltidsuddannelser</a:t>
            </a:r>
          </a:p>
          <a:p>
            <a:r>
              <a:rPr lang="da-DK" dirty="0"/>
              <a:t>Kilde: </a:t>
            </a:r>
            <a:r>
              <a:rPr lang="da-DK" dirty="0" err="1"/>
              <a:t>Qlikview</a:t>
            </a:r>
            <a:endParaRPr lang="da-DK" baseline="0" dirty="0"/>
          </a:p>
          <a:p>
            <a:r>
              <a:rPr lang="da-DK" baseline="0" dirty="0"/>
              <a:t> </a:t>
            </a:r>
          </a:p>
          <a:p>
            <a:r>
              <a:rPr lang="da-DK" b="1" baseline="0" dirty="0"/>
              <a:t>Antal medarbejdere: </a:t>
            </a:r>
          </a:p>
          <a:p>
            <a:pPr rtl="0"/>
            <a:r>
              <a:rPr lang="en-gb" dirty="0"/>
              <a:t>Kilde: ØA </a:t>
            </a:r>
            <a:r>
              <a:rPr lang="en-gb" dirty="0" err="1"/>
              <a:t>opgjort</a:t>
            </a:r>
            <a:r>
              <a:rPr lang="en-gb" dirty="0"/>
              <a:t> </a:t>
            </a:r>
            <a:r>
              <a:rPr lang="en-GB" dirty="0"/>
              <a:t>31.12.2023</a:t>
            </a:r>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3456390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23196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8.png"/><Relationship Id="rId1" Type="http://schemas.openxmlformats.org/officeDocument/2006/relationships/slideMaster" Target="../slideMasters/slideMaster11.xml"/><Relationship Id="rId4" Type="http://schemas.openxmlformats.org/officeDocument/2006/relationships/image" Target="../media/image17.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20.png"/><Relationship Id="rId4" Type="http://schemas.openxmlformats.org/officeDocument/2006/relationships/image" Target="../media/image10.pn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2.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8.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7924657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374458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7393617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2325978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2822230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66273134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1988660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1927300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68634619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6413519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777662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5856177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2674152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560115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2211754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93037790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247902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865756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233588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2044805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5046318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343296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908853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244951470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3060865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9215389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162526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9692868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8032369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40408214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94692456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689044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41395747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7374499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74777688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302418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81750971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4254053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noAutofit/>
          </a:bodyPr>
          <a:lstStyle/>
          <a:p>
            <a:endParaRPr/>
          </a:p>
        </p:txBody>
      </p:sp>
      <p:sp>
        <p:nvSpPr>
          <p:cNvPr id="4" name="Holder 4"/>
          <p:cNvSpPr>
            <a:spLocks noGrp="1"/>
          </p:cNvSpPr>
          <p:nvPr>
            <p:ph sz="half" idx="3"/>
          </p:nvPr>
        </p:nvSpPr>
        <p:spPr>
          <a:xfrm>
            <a:off x="6278879" y="1577340"/>
            <a:ext cx="5303520" cy="4526280"/>
          </a:xfrm>
          <a:prstGeom prst="rect">
            <a:avLst/>
          </a:prstGeom>
        </p:spPr>
        <p:txBody>
          <a:bodyPr wrap="square" lIns="0" tIns="0" rIns="0" bIns="0">
            <a:noAutofit/>
          </a:bodyPr>
          <a:lstStyle/>
          <a:p>
            <a:endParaRPr/>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solidFill>
                  <a:prstClr val="black">
                    <a:tint val="75000"/>
                  </a:prstClr>
                </a:solidFill>
              </a:rPr>
              <a:pPr/>
              <a:t>‹nr.›</a:t>
            </a:fld>
            <a:endParaRPr dirty="0">
              <a:solidFill>
                <a:prstClr val="black">
                  <a:tint val="75000"/>
                </a:prstClr>
              </a:solidFill>
            </a:endParaRPr>
          </a:p>
        </p:txBody>
      </p:sp>
    </p:spTree>
    <p:extLst>
      <p:ext uri="{BB962C8B-B14F-4D97-AF65-F5344CB8AC3E}">
        <p14:creationId xmlns:p14="http://schemas.microsoft.com/office/powerpoint/2010/main" val="287089935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el og brødteks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a:xfrm>
            <a:off x="609600" y="6356392"/>
            <a:ext cx="2844800" cy="365125"/>
          </a:xfrm>
          <a:prstGeom prst="rect">
            <a:avLst/>
          </a:prstGeom>
        </p:spPr>
        <p:txBody>
          <a:bodyPr/>
          <a:lstStyle/>
          <a:p>
            <a:fld id="{89CAFBDB-5870-4F54-B460-8377AA42866C}" type="datetime3">
              <a:rPr lang="da-DK" smtClean="0"/>
              <a:pPr/>
              <a:t>02.10.2024</a:t>
            </a:fld>
            <a:endParaRPr lang="da-DK" dirty="0"/>
          </a:p>
        </p:txBody>
      </p:sp>
      <p:sp>
        <p:nvSpPr>
          <p:cNvPr id="4" name="Pladsholder til diasnummer 3"/>
          <p:cNvSpPr>
            <a:spLocks noGrp="1"/>
          </p:cNvSpPr>
          <p:nvPr>
            <p:ph type="sldNum" sz="quarter" idx="11"/>
          </p:nvPr>
        </p:nvSpPr>
        <p:spPr/>
        <p:txBody>
          <a:bodyPr/>
          <a:lstStyle/>
          <a:p>
            <a:fld id="{409B8A6B-2702-4E09-BF63-7CC1F22DFC4D}" type="slidenum">
              <a:rPr lang="da-DK" smtClean="0"/>
              <a:pPr/>
              <a:t>‹nr.›</a:t>
            </a:fld>
            <a:endParaRPr lang="da-DK" dirty="0"/>
          </a:p>
        </p:txBody>
      </p:sp>
      <p:sp>
        <p:nvSpPr>
          <p:cNvPr id="5" name="Pladsholder til indhold 2"/>
          <p:cNvSpPr>
            <a:spLocks noGrp="1"/>
          </p:cNvSpPr>
          <p:nvPr>
            <p:ph idx="1"/>
          </p:nvPr>
        </p:nvSpPr>
        <p:spPr>
          <a:xfrm>
            <a:off x="609600" y="1600203"/>
            <a:ext cx="10972800" cy="4375868"/>
          </a:xfrm>
        </p:spPr>
        <p:txBody>
          <a:bodyPr/>
          <a:lstStyle>
            <a:lvl1pPr marL="0" indent="0">
              <a:buClr>
                <a:srgbClr val="54616E"/>
              </a:buClr>
              <a:buSzPct val="100000"/>
              <a:buFont typeface="Arial" pitchFamily="34" charset="0"/>
              <a:buNone/>
              <a:defRPr>
                <a:solidFill>
                  <a:srgbClr val="54616E"/>
                </a:solidFill>
              </a:defRPr>
            </a:lvl1pPr>
            <a:lvl2pPr marL="457200" indent="0">
              <a:buNone/>
              <a:defRPr>
                <a:solidFill>
                  <a:srgbClr val="54616E"/>
                </a:solidFill>
              </a:defRPr>
            </a:lvl2pPr>
            <a:lvl3pPr marL="914400" indent="0">
              <a:buNone/>
              <a:defRPr>
                <a:solidFill>
                  <a:srgbClr val="54616E"/>
                </a:solidFill>
              </a:defRPr>
            </a:lvl3pPr>
            <a:lvl4pPr marL="1371600" indent="0">
              <a:buNone/>
              <a:defRPr>
                <a:solidFill>
                  <a:srgbClr val="54616E"/>
                </a:solidFill>
              </a:defRPr>
            </a:lvl4pPr>
            <a:lvl5pPr marL="1828800" indent="0">
              <a:buNone/>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9540915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159111281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8A80EC61-97C2-490D-BF66-6AF4E08F8683}" type="datetime3">
              <a:rPr lang="da-DK" smtClean="0"/>
              <a:pPr/>
              <a:t>02.10.2024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Pladsholder til indhold 2"/>
          <p:cNvSpPr>
            <a:spLocks noGrp="1"/>
          </p:cNvSpPr>
          <p:nvPr>
            <p:ph idx="1"/>
          </p:nvPr>
        </p:nvSpPr>
        <p:spPr>
          <a:xfrm>
            <a:off x="60960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9" name="Pladsholder til indhold 2"/>
          <p:cNvSpPr>
            <a:spLocks noGrp="1"/>
          </p:cNvSpPr>
          <p:nvPr>
            <p:ph idx="13"/>
          </p:nvPr>
        </p:nvSpPr>
        <p:spPr>
          <a:xfrm>
            <a:off x="628802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53560021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ammenligning">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a-DK"/>
              <a:t>Klik for at redigere i master</a:t>
            </a:r>
            <a:endParaRPr lang="da-DK" dirty="0"/>
          </a:p>
        </p:txBody>
      </p:sp>
      <p:sp>
        <p:nvSpPr>
          <p:cNvPr id="3" name="Pladsholder til tekst 2"/>
          <p:cNvSpPr>
            <a:spLocks noGrp="1"/>
          </p:cNvSpPr>
          <p:nvPr>
            <p:ph type="body" idx="1"/>
          </p:nvPr>
        </p:nvSpPr>
        <p:spPr>
          <a:xfrm>
            <a:off x="609600" y="1535116"/>
            <a:ext cx="5386917" cy="639762"/>
          </a:xfrm>
        </p:spPr>
        <p:txBody>
          <a:bodyPr anchor="b">
            <a:norm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5" name="Pladsholder til tekst 4"/>
          <p:cNvSpPr>
            <a:spLocks noGrp="1"/>
          </p:cNvSpPr>
          <p:nvPr>
            <p:ph type="body" sz="quarter" idx="3"/>
          </p:nvPr>
        </p:nvSpPr>
        <p:spPr>
          <a:xfrm>
            <a:off x="6193384" y="1535116"/>
            <a:ext cx="5389033" cy="639762"/>
          </a:xfrm>
        </p:spPr>
        <p:txBody>
          <a:bodyPr anchor="b">
            <a:normAutofit/>
          </a:bodyPr>
          <a:lstStyle>
            <a:lvl1pPr marL="0" indent="0">
              <a:buNone/>
              <a:defRPr sz="1800" b="1">
                <a:solidFill>
                  <a:srgbClr val="211A5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7" name="Pladsholder til dato 6"/>
          <p:cNvSpPr>
            <a:spLocks noGrp="1"/>
          </p:cNvSpPr>
          <p:nvPr>
            <p:ph type="dt" sz="half" idx="10"/>
          </p:nvPr>
        </p:nvSpPr>
        <p:spPr>
          <a:xfrm>
            <a:off x="609600" y="6356392"/>
            <a:ext cx="2844800" cy="365125"/>
          </a:xfrm>
          <a:prstGeom prst="rect">
            <a:avLst/>
          </a:prstGeom>
        </p:spPr>
        <p:txBody>
          <a:bodyPr/>
          <a:lstStyle/>
          <a:p>
            <a:fld id="{8B6410A3-8B7A-4B78-AE48-0C337C792F8C}" type="datetime3">
              <a:rPr lang="da-DK" smtClean="0"/>
              <a:pPr/>
              <a:t>02.10.2024</a:t>
            </a:fld>
            <a:endParaRPr lang="da-DK" dirty="0"/>
          </a:p>
        </p:txBody>
      </p:sp>
      <p:sp>
        <p:nvSpPr>
          <p:cNvPr id="9" name="Pladsholder til diasnummer 8"/>
          <p:cNvSpPr>
            <a:spLocks noGrp="1"/>
          </p:cNvSpPr>
          <p:nvPr>
            <p:ph type="sldNum" sz="quarter" idx="12"/>
          </p:nvPr>
        </p:nvSpPr>
        <p:spPr/>
        <p:txBody>
          <a:bodyPr/>
          <a:lstStyle/>
          <a:p>
            <a:fld id="{409B8A6B-2702-4E09-BF63-7CC1F22DFC4D}" type="slidenum">
              <a:rPr lang="da-DK" smtClean="0"/>
              <a:pPr/>
              <a:t>‹nr.›</a:t>
            </a:fld>
            <a:endParaRPr lang="da-DK" dirty="0"/>
          </a:p>
        </p:txBody>
      </p:sp>
      <p:sp>
        <p:nvSpPr>
          <p:cNvPr id="10" name="Pladsholder til indhold 2"/>
          <p:cNvSpPr>
            <a:spLocks noGrp="1"/>
          </p:cNvSpPr>
          <p:nvPr>
            <p:ph idx="13"/>
          </p:nvPr>
        </p:nvSpPr>
        <p:spPr>
          <a:xfrm>
            <a:off x="623392" y="2204864"/>
            <a:ext cx="5376597"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1" name="Pladsholder til indhold 2"/>
          <p:cNvSpPr>
            <a:spLocks noGrp="1"/>
          </p:cNvSpPr>
          <p:nvPr>
            <p:ph idx="14"/>
          </p:nvPr>
        </p:nvSpPr>
        <p:spPr>
          <a:xfrm>
            <a:off x="6178220" y="2204864"/>
            <a:ext cx="5390389"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41180375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3" y="273051"/>
            <a:ext cx="4011084" cy="1162050"/>
          </a:xfrm>
        </p:spPr>
        <p:txBody>
          <a:bodyPr anchor="b">
            <a:normAutofit/>
          </a:bodyPr>
          <a:lstStyle>
            <a:lvl1pPr algn="l">
              <a:defRPr sz="1800" b="1"/>
            </a:lvl1pPr>
          </a:lstStyle>
          <a:p>
            <a:r>
              <a:rPr lang="da-DK"/>
              <a:t>Klik for at redigere i master</a:t>
            </a:r>
            <a:endParaRPr lang="da-DK" dirty="0"/>
          </a:p>
        </p:txBody>
      </p:sp>
      <p:sp>
        <p:nvSpPr>
          <p:cNvPr id="4" name="Pladsholder til tekst 3"/>
          <p:cNvSpPr>
            <a:spLocks noGrp="1"/>
          </p:cNvSpPr>
          <p:nvPr>
            <p:ph type="body" sz="half" idx="2"/>
          </p:nvPr>
        </p:nvSpPr>
        <p:spPr>
          <a:xfrm>
            <a:off x="609603" y="1435100"/>
            <a:ext cx="4011084" cy="4442172"/>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23CE3711-8C3B-408F-87AD-E09A0080C459}" type="datetime3">
              <a:rPr lang="da-DK" smtClean="0"/>
              <a:pPr/>
              <a:t>02.10.2024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Pladsholder til indhold 2"/>
          <p:cNvSpPr>
            <a:spLocks noGrp="1"/>
          </p:cNvSpPr>
          <p:nvPr>
            <p:ph idx="1"/>
          </p:nvPr>
        </p:nvSpPr>
        <p:spPr>
          <a:xfrm>
            <a:off x="4847861" y="260648"/>
            <a:ext cx="6432715" cy="5616624"/>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4533431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Helside billede med blå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16297AAD-6C02-4800-BFD8-516995E2C907}" type="datetime3">
              <a:rPr lang="da-DK" smtClean="0"/>
              <a:pPr/>
              <a:t>02.10.2024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Titel 1"/>
          <p:cNvSpPr>
            <a:spLocks noGrp="1"/>
          </p:cNvSpPr>
          <p:nvPr>
            <p:ph type="title"/>
          </p:nvPr>
        </p:nvSpPr>
        <p:spPr>
          <a:xfrm>
            <a:off x="1007437" y="3573016"/>
            <a:ext cx="10177131" cy="2160240"/>
          </a:xfrm>
        </p:spPr>
        <p:txBody>
          <a:bodyPr anchor="t">
            <a:normAutofit/>
          </a:bodyPr>
          <a:lstStyle>
            <a:lvl1pPr algn="ctr">
              <a:defRPr sz="2400" b="0" i="0" cap="all" baseline="0">
                <a:solidFill>
                  <a:srgbClr val="211A52"/>
                </a:solidFill>
              </a:defRPr>
            </a:lvl1pPr>
          </a:lstStyle>
          <a:p>
            <a:r>
              <a:rPr lang="da-DK"/>
              <a:t>Klik for at redigere i master</a:t>
            </a:r>
            <a:endParaRPr lang="da-DK" dirty="0"/>
          </a:p>
        </p:txBody>
      </p:sp>
      <p:pic>
        <p:nvPicPr>
          <p:cNvPr id="10" name="Billed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0642108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Helside billede med hvid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2" name="Titel 1"/>
          <p:cNvSpPr>
            <a:spLocks noGrp="1"/>
          </p:cNvSpPr>
          <p:nvPr>
            <p:ph type="title"/>
          </p:nvPr>
        </p:nvSpPr>
        <p:spPr>
          <a:xfrm>
            <a:off x="1103448" y="3573016"/>
            <a:ext cx="9985109" cy="2232248"/>
          </a:xfrm>
        </p:spPr>
        <p:txBody>
          <a:bodyPr anchor="t">
            <a:normAutofit/>
          </a:bodyPr>
          <a:lstStyle>
            <a:lvl1pPr algn="ctr">
              <a:defRPr sz="2400" b="0" cap="all" baseline="0">
                <a:solidFill>
                  <a:schemeClr val="bg1"/>
                </a:solidFill>
              </a:defRPr>
            </a:lvl1pPr>
          </a:lstStyle>
          <a:p>
            <a:r>
              <a:rPr lang="da-DK"/>
              <a:t>Klik for at redigere i master</a:t>
            </a:r>
            <a:endParaRPr lang="da-DK" dirty="0"/>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E0F1A899-5D0B-48A0-BBF1-AD7C4BEC6142}" type="datetime3">
              <a:rPr lang="da-DK" smtClean="0"/>
              <a:pPr/>
              <a:t>02.10.2024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pic>
        <p:nvPicPr>
          <p:cNvPr id="8" name="Billed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6803137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lut titeldias">
    <p:spTree>
      <p:nvGrpSpPr>
        <p:cNvPr id="1" name=""/>
        <p:cNvGrpSpPr/>
        <p:nvPr/>
      </p:nvGrpSpPr>
      <p:grpSpPr>
        <a:xfrm>
          <a:off x="0" y="0"/>
          <a:ext cx="0" cy="0"/>
          <a:chOff x="0" y="0"/>
          <a:chExt cx="0" cy="0"/>
        </a:xfrm>
      </p:grpSpPr>
      <p:pic>
        <p:nvPicPr>
          <p:cNvPr id="7" name="Billede 6"/>
          <p:cNvPicPr>
            <a:picLocks noChangeAspect="1"/>
          </p:cNvPicPr>
          <p:nvPr userDrawn="1"/>
        </p:nvPicPr>
        <p:blipFill>
          <a:blip r:embed="rId2" cstate="print">
            <a:lum bright="70000" contrast="-70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505" y="5901"/>
            <a:ext cx="12181515" cy="6852103"/>
          </a:xfrm>
          <a:prstGeom prst="rect">
            <a:avLst/>
          </a:prstGeom>
        </p:spPr>
      </p:pic>
      <p:sp>
        <p:nvSpPr>
          <p:cNvPr id="5" name="Rektangel 4"/>
          <p:cNvSpPr/>
          <p:nvPr userDrawn="1"/>
        </p:nvSpPr>
        <p:spPr>
          <a:xfrm>
            <a:off x="815416" y="2492896"/>
            <a:ext cx="10561173" cy="1584176"/>
          </a:xfrm>
          <a:prstGeom prst="rect">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1800" dirty="0">
              <a:solidFill>
                <a:srgbClr val="FFFFFF"/>
              </a:solidFill>
            </a:endParaRPr>
          </a:p>
        </p:txBody>
      </p:sp>
      <p:sp>
        <p:nvSpPr>
          <p:cNvPr id="2" name="Titel 1"/>
          <p:cNvSpPr>
            <a:spLocks noGrp="1"/>
          </p:cNvSpPr>
          <p:nvPr>
            <p:ph type="ctrTitle"/>
          </p:nvPr>
        </p:nvSpPr>
        <p:spPr>
          <a:xfrm>
            <a:off x="914400" y="2562515"/>
            <a:ext cx="10363200" cy="1470025"/>
          </a:xfrm>
        </p:spPr>
        <p:txBody>
          <a:bodyPr/>
          <a:lstStyle>
            <a:lvl1pPr algn="ctr">
              <a:defRPr kern="1200" cap="all" spc="200" baseline="0">
                <a:solidFill>
                  <a:schemeClr val="bg1"/>
                </a:solidFill>
              </a:defRPr>
            </a:lvl1pPr>
          </a:lstStyle>
          <a:p>
            <a:r>
              <a:rPr lang="da-DK"/>
              <a:t>Klik for at redigere i master</a:t>
            </a:r>
            <a:endParaRPr lang="da-DK" dirty="0"/>
          </a:p>
        </p:txBody>
      </p:sp>
      <p:sp>
        <p:nvSpPr>
          <p:cNvPr id="4" name="Pladsholder til dato 3"/>
          <p:cNvSpPr>
            <a:spLocks noGrp="1"/>
          </p:cNvSpPr>
          <p:nvPr>
            <p:ph type="dt" sz="half" idx="10"/>
          </p:nvPr>
        </p:nvSpPr>
        <p:spPr>
          <a:xfrm>
            <a:off x="609600" y="6356392"/>
            <a:ext cx="2844800" cy="365125"/>
          </a:xfrm>
          <a:prstGeom prst="rect">
            <a:avLst/>
          </a:prstGeom>
        </p:spPr>
        <p:txBody>
          <a:bodyPr/>
          <a:lstStyle/>
          <a:p>
            <a:fld id="{014F4089-1F4E-44A7-B23B-C1B75DF42B73}" type="datetime3">
              <a:rPr lang="da-DK" smtClean="0"/>
              <a:pPr/>
              <a:t>02.10.2024</a:t>
            </a:fld>
            <a:endParaRPr lang="da-DK" dirty="0"/>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dirty="0"/>
          </a:p>
        </p:txBody>
      </p:sp>
      <p:pic>
        <p:nvPicPr>
          <p:cNvPr id="8" name="Billede 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410614518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Tekst">
    <p:spTree>
      <p:nvGrpSpPr>
        <p:cNvPr id="1" name=""/>
        <p:cNvGrpSpPr/>
        <p:nvPr/>
      </p:nvGrpSpPr>
      <p:grpSpPr>
        <a:xfrm>
          <a:off x="0" y="0"/>
          <a:ext cx="0" cy="0"/>
          <a:chOff x="0" y="0"/>
          <a:chExt cx="0" cy="0"/>
        </a:xfrm>
      </p:grpSpPr>
      <p:sp>
        <p:nvSpPr>
          <p:cNvPr id="2" name="Titel 1"/>
          <p:cNvSpPr>
            <a:spLocks noGrp="1"/>
          </p:cNvSpPr>
          <p:nvPr>
            <p:ph type="title"/>
          </p:nvPr>
        </p:nvSpPr>
        <p:spPr>
          <a:xfrm>
            <a:off x="5039883" y="274642"/>
            <a:ext cx="6542517" cy="994122"/>
          </a:xfrm>
          <a:prstGeom prst="rect">
            <a:avLst/>
          </a:prstGeom>
        </p:spPr>
        <p:txBody>
          <a:bodyPr anchor="t" anchorCtr="0"/>
          <a:lstStyle>
            <a:lvl1pPr>
              <a:defRPr>
                <a:solidFill>
                  <a:srgbClr val="334A99"/>
                </a:solidFill>
              </a:defRPr>
            </a:lvl1pPr>
          </a:lstStyle>
          <a:p>
            <a:r>
              <a:rPr lang="da-DK"/>
              <a:t>Klik for at redigere i master</a:t>
            </a:r>
            <a:endParaRPr lang="da-DK" dirty="0"/>
          </a:p>
        </p:txBody>
      </p:sp>
      <p:sp>
        <p:nvSpPr>
          <p:cNvPr id="3" name="Pladsholder til indhold 2"/>
          <p:cNvSpPr>
            <a:spLocks noGrp="1"/>
          </p:cNvSpPr>
          <p:nvPr>
            <p:ph idx="1"/>
          </p:nvPr>
        </p:nvSpPr>
        <p:spPr>
          <a:xfrm>
            <a:off x="5039883" y="1556793"/>
            <a:ext cx="6542517" cy="4464596"/>
          </a:xfrm>
          <a:prstGeom prst="rect">
            <a:avLst/>
          </a:prstGeom>
        </p:spPr>
        <p:txBody>
          <a:bodyPr/>
          <a:lstStyle>
            <a:lvl1pPr>
              <a:defRPr>
                <a:solidFill>
                  <a:srgbClr val="797071"/>
                </a:solidFill>
              </a:defRPr>
            </a:lvl1pPr>
            <a:lvl2pPr>
              <a:defRPr>
                <a:solidFill>
                  <a:srgbClr val="797071"/>
                </a:solidFill>
              </a:defRPr>
            </a:lvl2pPr>
            <a:lvl3pPr>
              <a:defRPr>
                <a:solidFill>
                  <a:srgbClr val="797071"/>
                </a:solidFill>
              </a:defRPr>
            </a:lvl3pPr>
            <a:lvl4pPr>
              <a:defRPr>
                <a:solidFill>
                  <a:srgbClr val="797071"/>
                </a:solidFill>
              </a:defRPr>
            </a:lvl4pPr>
            <a:lvl5pPr>
              <a:defRPr>
                <a:solidFill>
                  <a:srgbClr val="797071"/>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6" name="Pladsholder til tekst 5"/>
          <p:cNvSpPr>
            <a:spLocks noGrp="1"/>
          </p:cNvSpPr>
          <p:nvPr>
            <p:ph type="body" sz="quarter" idx="10"/>
          </p:nvPr>
        </p:nvSpPr>
        <p:spPr>
          <a:xfrm>
            <a:off x="527058" y="1557337"/>
            <a:ext cx="4032249" cy="4464050"/>
          </a:xfrm>
        </p:spPr>
        <p:txBody>
          <a:bodyPr>
            <a:normAutofit/>
          </a:bodyPr>
          <a:lstStyle>
            <a:lvl1pPr marL="0" indent="0">
              <a:buFontTx/>
              <a:buNone/>
              <a:defRPr sz="1800" b="1" i="0" cap="all">
                <a:solidFill>
                  <a:srgbClr val="334A99"/>
                </a:solidFill>
              </a:defRPr>
            </a:lvl1pPr>
            <a:lvl2pPr marL="457200" indent="0">
              <a:buFontTx/>
              <a:buNone/>
              <a:defRPr sz="1800" b="1" i="0" cap="all">
                <a:solidFill>
                  <a:srgbClr val="334A99"/>
                </a:solidFill>
              </a:defRPr>
            </a:lvl2pPr>
            <a:lvl3pPr marL="914400" indent="0">
              <a:buFontTx/>
              <a:buNone/>
              <a:defRPr sz="1800" b="1" i="0" cap="all">
                <a:solidFill>
                  <a:srgbClr val="334A99"/>
                </a:solidFill>
              </a:defRPr>
            </a:lvl3pPr>
            <a:lvl4pPr marL="1371600" indent="0">
              <a:buFontTx/>
              <a:buNone/>
              <a:defRPr sz="1800" b="1" i="0" cap="all">
                <a:solidFill>
                  <a:srgbClr val="334A99"/>
                </a:solidFill>
              </a:defRPr>
            </a:lvl4pPr>
            <a:lvl5pPr marL="1828800" indent="0">
              <a:buFontTx/>
              <a:buNone/>
              <a:defRPr sz="1800" b="1" i="0" cap="all">
                <a:solidFill>
                  <a:srgbClr val="334A99"/>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3445189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36905570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00623017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Brugerdefineret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968318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140754858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02478596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1335563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50317902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9651498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79989737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7047608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120103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35865949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17109240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388695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49753395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32830697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48556915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1993479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9158612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14083285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438853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9712801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28413919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8687987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3195228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27181397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68740340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6609164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934781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17654182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4326238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1890103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25752107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154968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388930676"/>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486628874"/>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117220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306262598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16539051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68578623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22258457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0415272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836376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97358259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7868825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6199833"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1877590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2467443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43925158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2406987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961018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40543209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462596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5018415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2226615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87374154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6822205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1616159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795888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3303569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616747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2265014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29582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4903566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03575897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986492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41429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29358208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52760893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36962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27102738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12316643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42560812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1434774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154271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550983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6502397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956921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77423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2295103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96373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927417"/>
            <a:ext cx="3673420"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3" y="943460"/>
            <a:ext cx="3673419" cy="1860884"/>
          </a:xfrm>
        </p:spPr>
        <p:txBody>
          <a:bodyPr/>
          <a:lstStyle>
            <a:lvl1pPr>
              <a:defRPr sz="3600">
                <a:solidFill>
                  <a:schemeClr val="bg1"/>
                </a:solidFill>
              </a:defRPr>
            </a:lvl1pPr>
          </a:lstStyle>
          <a:p>
            <a:r>
              <a:rPr lang="en-US"/>
              <a:t>KLIK HER FOR AT ÆNDRE TITEL</a:t>
            </a:r>
            <a:endParaRPr lang="en-US" dirty="0"/>
          </a:p>
        </p:txBody>
      </p:sp>
    </p:spTree>
    <p:extLst>
      <p:ext uri="{BB962C8B-B14F-4D97-AF65-F5344CB8AC3E}">
        <p14:creationId xmlns:p14="http://schemas.microsoft.com/office/powerpoint/2010/main" val="16667111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36671164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616752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21179537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1676941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6366161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50523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03115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598029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66246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2192577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33867740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72016198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298196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64364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51598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22821873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30736260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8772019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7676933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5645137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4720232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8776080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389059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9916183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990424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72562067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6642149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1050283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577402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1ED4B5-43F0-4FAD-90C0-836A0120FD48}"/>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6E04DD5E-9B9C-4D9E-A712-C6A230561D7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DA17C856-6B39-4BAF-9638-C4C21023D6D4}"/>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DB508E59-D1A0-47F8-BEF7-82D83B6D4EE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D7EC7277-DE8F-4256-AC03-38C3D0C0A01D}"/>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26051903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AB352BD-A8CD-41FD-A90E-F8F2EB1CD13B}"/>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8402C53D-AFF2-47E8-ACCA-C5EC9C12CD55}"/>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CAB722A-74D7-4BB5-8952-E1D25CAB0567}"/>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66DEF81A-3ACF-4FA4-BF58-CD4800B2EAE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127B6F18-6D2B-4BF6-BFAE-B4D00A21F4E1}"/>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56051166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7B454F3-9476-42A4-8D69-1FC81D338BAE}"/>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730A39F2-B44E-4410-B14B-393DFD92540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40915FBD-63B8-4663-A893-8299949C73AE}"/>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A3AEC8C3-8CD1-4B95-BBDC-D1B61CAF7B6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9E9685E9-DF43-41AF-9034-322BE88E8479}"/>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5405879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E932BCC-2099-4F09-88EA-4E50CA40DED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636DD904-4862-4FEA-B300-561423FAC6CA}"/>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AE62ECF2-FD57-479C-B9F2-858A84279D1A}"/>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3E766721-3746-4BD7-A1DE-99DF564A2AA2}"/>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6" name="Pladsholder til sidefod 5">
            <a:extLst>
              <a:ext uri="{FF2B5EF4-FFF2-40B4-BE49-F238E27FC236}">
                <a16:creationId xmlns:a16="http://schemas.microsoft.com/office/drawing/2014/main" id="{1B8259FF-FC6B-4B79-8B4B-ACB6D9E58579}"/>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06E59832-469E-44C2-86F2-EB135EDD6297}"/>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7949657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27E6554-CE3C-4C2B-9815-1D675C5BF93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E82714E3-6BA4-4201-9B29-46578A0D252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BE517167-C536-4DD7-A876-6DBCCD8ED7CA}"/>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8D60D283-BC4B-48E0-992D-CD2EDBE83A7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3C48675D-5C63-40F7-BBEB-987AB71DBBC9}"/>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2A95663A-3450-4A4D-92F5-F15D635ED640}"/>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8" name="Pladsholder til sidefod 7">
            <a:extLst>
              <a:ext uri="{FF2B5EF4-FFF2-40B4-BE49-F238E27FC236}">
                <a16:creationId xmlns:a16="http://schemas.microsoft.com/office/drawing/2014/main" id="{E44D9593-8FB7-4A00-AFF9-5689C9556E74}"/>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D630B4F9-00AA-4114-AB89-A9ECDF023FA6}"/>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0562428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6171193-045F-43DE-8DDE-026807DAC1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69E6076D-1539-461B-BA9E-4E05EE4E7D77}"/>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4" name="Pladsholder til sidefod 3">
            <a:extLst>
              <a:ext uri="{FF2B5EF4-FFF2-40B4-BE49-F238E27FC236}">
                <a16:creationId xmlns:a16="http://schemas.microsoft.com/office/drawing/2014/main" id="{9DCA691A-16DA-4E12-89D0-233C2CF6EFC3}"/>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1EE15AC-42ED-41A9-9DDA-EA52D894D5CE}"/>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178543836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2FBC94CF-209D-4BD3-88A7-0B12884C8E4B}"/>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3" name="Pladsholder til sidefod 2">
            <a:extLst>
              <a:ext uri="{FF2B5EF4-FFF2-40B4-BE49-F238E27FC236}">
                <a16:creationId xmlns:a16="http://schemas.microsoft.com/office/drawing/2014/main" id="{F83C2BC1-949D-4795-B9E9-D3CAF3113853}"/>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EA54812E-B587-4473-AB82-19D7CA6AD476}"/>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85252462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41EB49-0D84-4EA2-8822-B8CF598EC122}"/>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81F4002C-8057-4875-95C0-AF6B7B79465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37DA3DDF-14D8-4506-BF96-CA9884D8032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069E2EA0-59DF-44F5-AE17-D52676D2C634}"/>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6" name="Pladsholder til sidefod 5">
            <a:extLst>
              <a:ext uri="{FF2B5EF4-FFF2-40B4-BE49-F238E27FC236}">
                <a16:creationId xmlns:a16="http://schemas.microsoft.com/office/drawing/2014/main" id="{7C375400-C5A4-4596-BD0C-6207A4AF44A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D0C5F5F-2989-49B9-8C09-B7B166C40945}"/>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7103275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CCF55-AC8F-4C94-B8D6-A89695294590}"/>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36DCC9AA-F69A-4EF3-8B2C-8EF4BE4DB32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D42452AF-715D-4619-8BBC-39466D55F32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5A6EB09E-0EFF-4C4C-99FD-95DAC81EF5BD}"/>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6" name="Pladsholder til sidefod 5">
            <a:extLst>
              <a:ext uri="{FF2B5EF4-FFF2-40B4-BE49-F238E27FC236}">
                <a16:creationId xmlns:a16="http://schemas.microsoft.com/office/drawing/2014/main" id="{ECB3C431-7787-48F7-8850-33251AE0432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14FBDD8-C3CD-4F5B-BB23-1D4977480CE4}"/>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28880429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3EB1D62-D1AC-4EB7-86B6-8526D7149349}"/>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3FEE2F9B-3A34-4AEF-8546-5A415E5288F0}"/>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371EEFE-A317-425E-9E7E-22FE203B9374}"/>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AF87D775-E459-4300-BA45-AEEAA5DF4FC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51007B5-92AD-4751-AED8-ED47319E1945}"/>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118119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FD5CDC10-07F8-48EF-8526-3ADA516940E9}"/>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B38743D1-3976-4C90-8D36-C90FF0D84B63}"/>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AF91231-0DAC-47BC-A953-02A13C72314A}"/>
              </a:ext>
            </a:extLst>
          </p:cNvPr>
          <p:cNvSpPr>
            <a:spLocks noGrp="1"/>
          </p:cNvSpPr>
          <p:nvPr>
            <p:ph type="dt" sz="half" idx="10"/>
          </p:nvPr>
        </p:nvSpPr>
        <p:spPr/>
        <p:txBody>
          <a:body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D9EE6B23-2D4C-476B-9870-6B456B58CE0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4EE44B25-6022-4461-B66B-54684B0CB564}"/>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402759012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1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solidFill>
                  <a:srgbClr val="211A52">
                    <a:alpha val="70000"/>
                  </a:srgbClr>
                </a:solidFill>
              </a:rPr>
              <a:pPr/>
              <a:t>‹nr.›</a:t>
            </a:fld>
            <a:endParaRPr lang="en-US" dirty="0">
              <a:solidFill>
                <a:srgbClr val="211A52">
                  <a:alpha val="70000"/>
                </a:srgbClr>
              </a:solidFill>
            </a:endParaRPr>
          </a:p>
        </p:txBody>
      </p:sp>
      <p:sp>
        <p:nvSpPr>
          <p:cNvPr id="3" name="Title 4"/>
          <p:cNvSpPr>
            <a:spLocks noGrp="1"/>
          </p:cNvSpPr>
          <p:nvPr>
            <p:ph type="title" hasCustomPrompt="1"/>
          </p:nvPr>
        </p:nvSpPr>
        <p:spPr>
          <a:xfrm>
            <a:off x="587381" y="370297"/>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1074777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13328224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292419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5650517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432985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907516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496342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219838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5030943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3.emf"/><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0.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26" Type="http://schemas.openxmlformats.org/officeDocument/2006/relationships/slideLayout" Target="../slideLayouts/slideLayout149.xml"/><Relationship Id="rId3" Type="http://schemas.openxmlformats.org/officeDocument/2006/relationships/slideLayout" Target="../slideLayouts/slideLayout126.xml"/><Relationship Id="rId21" Type="http://schemas.openxmlformats.org/officeDocument/2006/relationships/slideLayout" Target="../slideLayouts/slideLayout144.xml"/><Relationship Id="rId7" Type="http://schemas.openxmlformats.org/officeDocument/2006/relationships/slideLayout" Target="../slideLayouts/slideLayout130.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0" Type="http://schemas.openxmlformats.org/officeDocument/2006/relationships/slideLayout" Target="../slideLayouts/slideLayout143.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5" Type="http://schemas.openxmlformats.org/officeDocument/2006/relationships/slideLayout" Target="../slideLayouts/slideLayout128.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10" Type="http://schemas.openxmlformats.org/officeDocument/2006/relationships/slideLayout" Target="../slideLayouts/slideLayout133.xml"/><Relationship Id="rId19" Type="http://schemas.openxmlformats.org/officeDocument/2006/relationships/slideLayout" Target="../slideLayouts/slideLayout142.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2.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image" Target="../media/image8.emf"/><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3.emf"/></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21" Type="http://schemas.openxmlformats.org/officeDocument/2006/relationships/theme" Target="../theme/theme13.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slideLayout" Target="../slideLayouts/slideLayout181.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23" Type="http://schemas.openxmlformats.org/officeDocument/2006/relationships/image" Target="../media/image8.emf"/><Relationship Id="rId10" Type="http://schemas.openxmlformats.org/officeDocument/2006/relationships/slideLayout" Target="../slideLayouts/slideLayout171.xml"/><Relationship Id="rId19" Type="http://schemas.openxmlformats.org/officeDocument/2006/relationships/slideLayout" Target="../slideLayouts/slideLayout180.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 Id="rId22" Type="http://schemas.openxmlformats.org/officeDocument/2006/relationships/image" Target="../media/image3.emf"/></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3.emf"/><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image" Target="../media/image1.png"/><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theme" Target="../theme/theme14.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image" Target="../media/image8.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image" Target="../media/image1.png"/><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theme" Target="../theme/theme2.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image" Target="../media/image8.emf"/><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image" Target="../media/image3.emf"/><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6" Type="http://schemas.openxmlformats.org/officeDocument/2006/relationships/image" Target="../media/image8.emf"/><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3.emf"/><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50.xml"/><Relationship Id="rId7" Type="http://schemas.openxmlformats.org/officeDocument/2006/relationships/image" Target="../media/image8.emf"/><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image" Target="../media/image13.emf"/><Relationship Id="rId5" Type="http://schemas.openxmlformats.org/officeDocument/2006/relationships/image" Target="../media/image5.emf"/><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image" Target="../media/image1.png"/><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theme" Target="../theme/theme5.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image" Target="../media/image8.emf"/><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image" Target="../media/image3.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10" Type="http://schemas.openxmlformats.org/officeDocument/2006/relationships/slideLayout" Target="../slideLayouts/slideLayout71.xml"/><Relationship Id="rId19" Type="http://schemas.openxmlformats.org/officeDocument/2006/relationships/theme" Target="../theme/theme6.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media/image3.emf"/><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image" Target="../media/image1.png"/><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theme" Target="../theme/theme8.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image" Target="../media/image8.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9.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5" Type="http://schemas.openxmlformats.org/officeDocument/2006/relationships/image" Target="../media/image8.emf"/><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image" Target="../media/image3.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4" name="Billede 3"/>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9" r:id="rId14"/>
    <p:sldLayoutId id="2147484075" r:id="rId15"/>
    <p:sldLayoutId id="2147484074" r:id="rId16"/>
    <p:sldLayoutId id="2147484076" r:id="rId17"/>
    <p:sldLayoutId id="2147484183" r:id="rId18"/>
    <p:sldLayoutId id="2147484285" r:id="rId19"/>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563237261"/>
      </p:ext>
    </p:extLst>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 id="214748420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225824687"/>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 id="2147484223" r:id="rId12"/>
    <p:sldLayoutId id="2147484224" r:id="rId13"/>
    <p:sldLayoutId id="2147484225" r:id="rId14"/>
    <p:sldLayoutId id="2147484227" r:id="rId15"/>
    <p:sldLayoutId id="2147484228" r:id="rId16"/>
    <p:sldLayoutId id="2147484229" r:id="rId17"/>
    <p:sldLayoutId id="2147484230" r:id="rId18"/>
    <p:sldLayoutId id="2147484231" r:id="rId19"/>
    <p:sldLayoutId id="2147484232" r:id="rId20"/>
    <p:sldLayoutId id="2147484233" r:id="rId21"/>
    <p:sldLayoutId id="2147484234" r:id="rId22"/>
    <p:sldLayoutId id="2147484235" r:id="rId23"/>
    <p:sldLayoutId id="2147484236" r:id="rId24"/>
    <p:sldLayoutId id="2147484237" r:id="rId25"/>
    <p:sldLayoutId id="2147484238" r:id="rId2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160049573"/>
      </p:ext>
    </p:extLst>
  </p:cSld>
  <p:clrMap bg1="lt1" tx1="dk1" bg2="lt2" tx2="dk2" accent1="accent1" accent2="accent2" accent3="accent3" accent4="accent4" accent5="accent5" accent6="accent6" hlink="hlink" folHlink="folHlink"/>
  <p:sldLayoutIdLst>
    <p:sldLayoutId id="2147484240" r:id="rId1"/>
    <p:sldLayoutId id="2147484241" r:id="rId2"/>
    <p:sldLayoutId id="2147484242" r:id="rId3"/>
    <p:sldLayoutId id="2147484243" r:id="rId4"/>
    <p:sldLayoutId id="2147484244" r:id="rId5"/>
    <p:sldLayoutId id="2147484245" r:id="rId6"/>
    <p:sldLayoutId id="2147484246" r:id="rId7"/>
    <p:sldLayoutId id="2147484247" r:id="rId8"/>
    <p:sldLayoutId id="2147484248" r:id="rId9"/>
    <p:sldLayoutId id="2147484249" r:id="rId10"/>
    <p:sldLayoutId id="2147484250" r:id="rId11"/>
    <p:sldLayoutId id="2147484251" r:id="rId1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50394028"/>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 id="2147484264" r:id="rId12"/>
    <p:sldLayoutId id="2147484265" r:id="rId13"/>
    <p:sldLayoutId id="2147484266" r:id="rId14"/>
    <p:sldLayoutId id="2147484267" r:id="rId15"/>
    <p:sldLayoutId id="2147484268" r:id="rId16"/>
    <p:sldLayoutId id="2147484269" r:id="rId17"/>
    <p:sldLayoutId id="2147484270" r:id="rId18"/>
    <p:sldLayoutId id="2147484271" r:id="rId19"/>
    <p:sldLayoutId id="2147484273"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590589834"/>
      </p:ext>
    </p:extLst>
  </p:cSld>
  <p:clrMap bg1="lt1" tx1="dk1" bg2="lt2" tx2="dk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499961890"/>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979275254"/>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21" r:id="rId11"/>
    <p:sldLayoutId id="2147484122" r:id="rId1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5"/>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5"/>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6"/>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6"/>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6"/>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bg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9" name="Gruppe 58"/>
          <p:cNvGrpSpPr/>
          <p:nvPr userDrawn="1"/>
        </p:nvGrpSpPr>
        <p:grpSpPr>
          <a:xfrm>
            <a:off x="-3502" y="657225"/>
            <a:ext cx="405154" cy="1182460"/>
            <a:chOff x="320675" y="2816225"/>
            <a:chExt cx="350838" cy="1023938"/>
          </a:xfrm>
          <a:solidFill>
            <a:schemeClr val="bg1"/>
          </a:solidFill>
        </p:grpSpPr>
        <p:sp>
          <p:nvSpPr>
            <p:cNvPr id="60"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73894099"/>
      </p:ext>
    </p:extLst>
  </p:cSld>
  <p:clrMap bg1="lt1" tx1="dk1" bg2="lt2" tx2="dk2" accent1="accent1" accent2="accent2" accent3="accent3" accent4="accent4" accent5="accent5" accent6="accent6" hlink="hlink" folHlink="folHlink"/>
  <p:sldLayoutIdLst>
    <p:sldLayoutId id="2147484124" r:id="rId1"/>
    <p:sldLayoutId id="2147484125" r:id="rId2"/>
    <p:sldLayoutId id="2147484126" r:id="rId3"/>
  </p:sldLayoutIdLst>
  <p:hf hdr="0" ftr="0" dt="0"/>
  <p:txStyles>
    <p:titleStyle>
      <a:lvl1pPr algn="l" defTabSz="914318" rtl="0" eaLnBrk="1" latinLnBrk="0" hangingPunct="1">
        <a:lnSpc>
          <a:spcPct val="100000"/>
        </a:lnSpc>
        <a:spcBef>
          <a:spcPct val="0"/>
        </a:spcBef>
        <a:buNone/>
        <a:defRPr sz="3600" b="1" kern="1200" spc="300" baseline="0">
          <a:solidFill>
            <a:schemeClr val="bg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5"/>
        </a:buBlip>
        <a:defRPr sz="1600" kern="1200" spc="0">
          <a:solidFill>
            <a:schemeClr val="bg1"/>
          </a:solidFill>
          <a:latin typeface="+mn-lt"/>
          <a:ea typeface="+mn-ea"/>
          <a:cs typeface="+mn-cs"/>
        </a:defRPr>
      </a:lvl1pPr>
      <a:lvl2pPr marL="623888" indent="-285750" algn="l" defTabSz="914318" rtl="0" eaLnBrk="1" latinLnBrk="0" hangingPunct="1">
        <a:lnSpc>
          <a:spcPct val="120000"/>
        </a:lnSpc>
        <a:spcBef>
          <a:spcPts val="499"/>
        </a:spcBef>
        <a:buFontTx/>
        <a:buBlip>
          <a:blip r:embed="rId5"/>
        </a:buBlip>
        <a:defRPr sz="1400" kern="1200">
          <a:solidFill>
            <a:schemeClr val="bg1"/>
          </a:solidFill>
          <a:latin typeface="+mn-lt"/>
          <a:ea typeface="+mn-ea"/>
          <a:cs typeface="+mn-cs"/>
        </a:defRPr>
      </a:lvl2pPr>
      <a:lvl3pPr marL="806450" indent="-171450" algn="l" defTabSz="914318" rtl="0" eaLnBrk="1" latinLnBrk="0" hangingPunct="1">
        <a:lnSpc>
          <a:spcPct val="120000"/>
        </a:lnSpc>
        <a:spcBef>
          <a:spcPts val="499"/>
        </a:spcBef>
        <a:buFontTx/>
        <a:buBlip>
          <a:blip r:embed="rId6"/>
        </a:buBlip>
        <a:tabLst>
          <a:tab pos="898525" algn="l"/>
        </a:tabLst>
        <a:defRPr sz="1200" kern="1200">
          <a:solidFill>
            <a:schemeClr val="bg1"/>
          </a:solidFill>
          <a:latin typeface="+mn-lt"/>
          <a:ea typeface="+mn-ea"/>
          <a:cs typeface="+mn-cs"/>
        </a:defRPr>
      </a:lvl3pPr>
      <a:lvl4pPr marL="1071563" indent="-171450" algn="l" defTabSz="914318" rtl="0" eaLnBrk="1" latinLnBrk="0" hangingPunct="1">
        <a:lnSpc>
          <a:spcPct val="120000"/>
        </a:lnSpc>
        <a:spcBef>
          <a:spcPts val="499"/>
        </a:spcBef>
        <a:buFontTx/>
        <a:buBlip>
          <a:blip r:embed="rId6"/>
        </a:buBlip>
        <a:defRPr sz="1000" kern="1200">
          <a:solidFill>
            <a:schemeClr val="bg1"/>
          </a:solidFill>
          <a:latin typeface="+mn-lt"/>
          <a:ea typeface="+mn-ea"/>
          <a:cs typeface="+mn-cs"/>
        </a:defRPr>
      </a:lvl4pPr>
      <a:lvl5pPr marL="1071563" indent="-171450" algn="l" defTabSz="914318" rtl="0" eaLnBrk="1" latinLnBrk="0" hangingPunct="1">
        <a:lnSpc>
          <a:spcPct val="120000"/>
        </a:lnSpc>
        <a:spcBef>
          <a:spcPts val="499"/>
        </a:spcBef>
        <a:buFontTx/>
        <a:buBlip>
          <a:blip r:embed="rId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2980905357"/>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780542939"/>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 id="2147484153" r:id="rId13"/>
    <p:sldLayoutId id="2147484154" r:id="rId14"/>
    <p:sldLayoutId id="2147484155" r:id="rId15"/>
    <p:sldLayoutId id="2147484156" r:id="rId16"/>
    <p:sldLayoutId id="2147484157" r:id="rId17"/>
    <p:sldLayoutId id="2147484158"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D48C8BBD-CF01-4A22-84D6-09C98C66A7F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FD63924-18A4-4757-9DB5-4871800E334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F66D2B4-51D0-4070-8C6E-5684AB33969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373EBA0-F12A-48B1-A12C-657CEE0BDE97}" type="datetimeFigureOut">
              <a:rPr lang="da-DK" smtClean="0"/>
              <a:t>02-10-2024</a:t>
            </a:fld>
            <a:endParaRPr lang="da-DK"/>
          </a:p>
        </p:txBody>
      </p:sp>
      <p:sp>
        <p:nvSpPr>
          <p:cNvPr id="5" name="Pladsholder til sidefod 4">
            <a:extLst>
              <a:ext uri="{FF2B5EF4-FFF2-40B4-BE49-F238E27FC236}">
                <a16:creationId xmlns:a16="http://schemas.microsoft.com/office/drawing/2014/main" id="{606F8F5E-BCF7-4050-A973-3728CD8B76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Pladsholder til slidenummer 5">
            <a:extLst>
              <a:ext uri="{FF2B5EF4-FFF2-40B4-BE49-F238E27FC236}">
                <a16:creationId xmlns:a16="http://schemas.microsoft.com/office/drawing/2014/main" id="{57F945FD-7C7A-4AFE-9914-F4BA9689006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923E7D-B437-4ECD-8D4C-64055CA02049}" type="slidenum">
              <a:rPr lang="da-DK" smtClean="0"/>
              <a:t>‹nr.›</a:t>
            </a:fld>
            <a:endParaRPr lang="da-DK"/>
          </a:p>
        </p:txBody>
      </p:sp>
    </p:spTree>
    <p:extLst>
      <p:ext uri="{BB962C8B-B14F-4D97-AF65-F5344CB8AC3E}">
        <p14:creationId xmlns:p14="http://schemas.microsoft.com/office/powerpoint/2010/main" val="1324984821"/>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 id="2147484171"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D3FC76ED-D2E4-BCAC-D6AB-798E01D0DFF8}"/>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573971485"/>
      </p:ext>
    </p:extLst>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3375649945"/>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 id="2147484195" r:id="rId10"/>
    <p:sldLayoutId id="2147484196"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8.jpg"/><Relationship Id="rId13" Type="http://schemas.openxmlformats.org/officeDocument/2006/relationships/image" Target="../media/image43.jpg"/><Relationship Id="rId3" Type="http://schemas.openxmlformats.org/officeDocument/2006/relationships/image" Target="../media/image33.jpg"/><Relationship Id="rId7" Type="http://schemas.openxmlformats.org/officeDocument/2006/relationships/image" Target="../media/image37.jpg"/><Relationship Id="rId12" Type="http://schemas.openxmlformats.org/officeDocument/2006/relationships/image" Target="../media/image42.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6.jpg"/><Relationship Id="rId11" Type="http://schemas.openxmlformats.org/officeDocument/2006/relationships/image" Target="../media/image41.jpg"/><Relationship Id="rId5" Type="http://schemas.openxmlformats.org/officeDocument/2006/relationships/image" Target="../media/image35.jpg"/><Relationship Id="rId10" Type="http://schemas.openxmlformats.org/officeDocument/2006/relationships/image" Target="../media/image40.jpg"/><Relationship Id="rId4" Type="http://schemas.openxmlformats.org/officeDocument/2006/relationships/image" Target="../media/image34.jpg"/><Relationship Id="rId9" Type="http://schemas.openxmlformats.org/officeDocument/2006/relationships/image" Target="../media/image39.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0.xml"/><Relationship Id="rId1" Type="http://schemas.openxmlformats.org/officeDocument/2006/relationships/slideLayout" Target="../slideLayouts/slideLayout98.xml"/><Relationship Id="rId5" Type="http://schemas.openxmlformats.org/officeDocument/2006/relationships/image" Target="../media/image48.png"/><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notesSlide" Target="../notesSlides/notesSlide23.xml"/><Relationship Id="rId1" Type="http://schemas.openxmlformats.org/officeDocument/2006/relationships/slideLayout" Target="../slideLayouts/slideLayout4.xml"/><Relationship Id="rId5" Type="http://schemas.openxmlformats.org/officeDocument/2006/relationships/image" Target="../media/image53.emf"/><Relationship Id="rId4" Type="http://schemas.openxmlformats.org/officeDocument/2006/relationships/image" Target="../media/image52.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55.jpeg"/><Relationship Id="rId4" Type="http://schemas.openxmlformats.org/officeDocument/2006/relationships/image" Target="../media/image54.jpeg"/></Relationships>
</file>

<file path=ppt/slides/_rels/slide2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7.jpeg"/></Relationships>
</file>

<file path=ppt/slides/_rels/slide2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6.xml"/><Relationship Id="rId1" Type="http://schemas.openxmlformats.org/officeDocument/2006/relationships/slideLayout" Target="../slideLayouts/slideLayout11.xml"/><Relationship Id="rId4" Type="http://schemas.openxmlformats.org/officeDocument/2006/relationships/image" Target="../media/image59.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61.jpeg"/><Relationship Id="rId4" Type="http://schemas.openxmlformats.org/officeDocument/2006/relationships/image" Target="../media/image60.jpeg"/></Relationships>
</file>

<file path=ppt/slides/_rels/slide2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64.emf"/><Relationship Id="rId2" Type="http://schemas.openxmlformats.org/officeDocument/2006/relationships/notesSlide" Target="../notesSlides/notesSlide30.xml"/><Relationship Id="rId1" Type="http://schemas.openxmlformats.org/officeDocument/2006/relationships/slideLayout" Target="../slideLayouts/slideLayout4.xml"/><Relationship Id="rId5" Type="http://schemas.openxmlformats.org/officeDocument/2006/relationships/image" Target="../media/image66.emf"/><Relationship Id="rId4" Type="http://schemas.openxmlformats.org/officeDocument/2006/relationships/image" Target="../media/image65.emf"/></Relationships>
</file>

<file path=ppt/slides/_rels/slide3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8.emf"/></Relationships>
</file>

<file path=ppt/slides/_rels/slide3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70.emf"/><Relationship Id="rId2" Type="http://schemas.openxmlformats.org/officeDocument/2006/relationships/notesSlide" Target="../notesSlides/notesSlide33.xml"/><Relationship Id="rId1" Type="http://schemas.openxmlformats.org/officeDocument/2006/relationships/slideLayout" Target="../slideLayouts/slideLayout4.xml"/><Relationship Id="rId5" Type="http://schemas.openxmlformats.org/officeDocument/2006/relationships/image" Target="../media/image72.emf"/><Relationship Id="rId4" Type="http://schemas.openxmlformats.org/officeDocument/2006/relationships/image" Target="../media/image71.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6.xml"/><Relationship Id="rId1" Type="http://schemas.openxmlformats.org/officeDocument/2006/relationships/slideLayout" Target="../slideLayouts/slideLayout1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9.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0.xml"/><Relationship Id="rId1" Type="http://schemas.openxmlformats.org/officeDocument/2006/relationships/slideLayout" Target="../slideLayouts/slideLayout16.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5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1.xml"/><Relationship Id="rId1" Type="http://schemas.openxmlformats.org/officeDocument/2006/relationships/slideLayout" Target="../slideLayouts/slideLayout91.xml"/></Relationships>
</file>

<file path=ppt/slides/_rels/slide5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g"/><Relationship Id="rId7"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 Id="rId9" Type="http://schemas.openxmlformats.org/officeDocument/2006/relationships/image" Target="../media/image29.jpeg"/></Relationships>
</file>

<file path=ppt/slides/_rels/slide8.xml.rels><?xml version="1.0" encoding="UTF-8" standalone="yes"?>
<Relationships xmlns="http://schemas.openxmlformats.org/package/2006/relationships"><Relationship Id="rId8" Type="http://schemas.openxmlformats.org/officeDocument/2006/relationships/hyperlink" Target="https://www.fak.hum.aau.dk/" TargetMode="External"/><Relationship Id="rId13" Type="http://schemas.openxmlformats.org/officeDocument/2006/relationships/hyperlink" Target="https://www.tech.aau.dk/" TargetMode="External"/><Relationship Id="rId3" Type="http://schemas.openxmlformats.org/officeDocument/2006/relationships/hyperlink" Target="https://www.sundhedsvidenskab.aau.dk/" TargetMode="External"/><Relationship Id="rId7" Type="http://schemas.openxmlformats.org/officeDocument/2006/relationships/hyperlink" Target="https://www.engineering.aau.dk/" TargetMode="External"/><Relationship Id="rId12" Type="http://schemas.openxmlformats.org/officeDocument/2006/relationships/hyperlink" Target="https://vbn.aau.dk/da/persons/126904" TargetMode="External"/><Relationship Id="rId17" Type="http://schemas.openxmlformats.org/officeDocument/2006/relationships/hyperlink" Target="https://www.klinisk.aau.dk/" TargetMode="External"/><Relationship Id="rId2" Type="http://schemas.openxmlformats.org/officeDocument/2006/relationships/notesSlide" Target="../notesSlides/notesSlide8.xml"/><Relationship Id="rId16" Type="http://schemas.openxmlformats.org/officeDocument/2006/relationships/hyperlink" Target="https://www.aau.dk/om-aau/organisation/administration/" TargetMode="External"/><Relationship Id="rId1" Type="http://schemas.openxmlformats.org/officeDocument/2006/relationships/slideLayout" Target="../slideLayouts/slideLayout116.xml"/><Relationship Id="rId6" Type="http://schemas.openxmlformats.org/officeDocument/2006/relationships/hyperlink" Target="https://vbn.aau.dk/da/persons/149455" TargetMode="External"/><Relationship Id="rId11" Type="http://schemas.openxmlformats.org/officeDocument/2006/relationships/hyperlink" Target="https://vbn.aau.dk/da/persons/110440" TargetMode="External"/><Relationship Id="rId5" Type="http://schemas.openxmlformats.org/officeDocument/2006/relationships/hyperlink" Target="https://vbn.aau.dk/da/persons/104800" TargetMode="External"/><Relationship Id="rId15" Type="http://schemas.openxmlformats.org/officeDocument/2006/relationships/hyperlink" Target="https://vbn.aau.dk/da/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www.aau.dk/om-aau/organisation/rektorat/Rektors+side/" TargetMode="External"/><Relationship Id="rId9" Type="http://schemas.openxmlformats.org/officeDocument/2006/relationships/hyperlink" Target="https://vbn.aau.dk/da/persons/138299" TargetMode="External"/><Relationship Id="rId14" Type="http://schemas.openxmlformats.org/officeDocument/2006/relationships/hyperlink" Target="https://www.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anchor="ctr" anchorCtr="0"/>
          <a:lstStyle/>
          <a:p>
            <a:r>
              <a:rPr lang="da-DK" dirty="0"/>
              <a:t>AALBORG UNIVERSITET</a:t>
            </a:r>
          </a:p>
        </p:txBody>
      </p:sp>
      <p:sp>
        <p:nvSpPr>
          <p:cNvPr id="7" name="Pladsholder til tekst 6"/>
          <p:cNvSpPr>
            <a:spLocks noGrp="1"/>
          </p:cNvSpPr>
          <p:nvPr>
            <p:ph type="body" sz="quarter" idx="12"/>
          </p:nvPr>
        </p:nvSpPr>
        <p:spPr/>
        <p:txBody>
          <a:bodyPr/>
          <a:lstStyle/>
          <a:p>
            <a:endParaRPr lang="da-DK" dirty="0"/>
          </a:p>
        </p:txBody>
      </p:sp>
      <p:pic>
        <p:nvPicPr>
          <p:cNvPr id="35" name="Billede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NØGLETAL FOR FAKULTETERNE</a:t>
            </a:r>
          </a:p>
        </p:txBody>
      </p:sp>
      <p:graphicFrame>
        <p:nvGraphicFramePr>
          <p:cNvPr id="5" name="Tabel 4"/>
          <p:cNvGraphicFramePr>
            <a:graphicFrameLocks noGrp="1"/>
          </p:cNvGraphicFramePr>
          <p:nvPr>
            <p:extLst>
              <p:ext uri="{D42A27DB-BD31-4B8C-83A1-F6EECF244321}">
                <p14:modId xmlns:p14="http://schemas.microsoft.com/office/powerpoint/2010/main" val="2917578221"/>
              </p:ext>
            </p:extLst>
          </p:nvPr>
        </p:nvGraphicFramePr>
        <p:xfrm>
          <a:off x="1734796" y="2080981"/>
          <a:ext cx="8680550" cy="3937194"/>
        </p:xfrm>
        <a:graphic>
          <a:graphicData uri="http://schemas.openxmlformats.org/drawingml/2006/table">
            <a:tbl>
              <a:tblPr firstRow="1" bandRow="1">
                <a:tableStyleId>{5940675A-B579-460E-94D1-54222C63F5DA}</a:tableStyleId>
              </a:tblPr>
              <a:tblGrid>
                <a:gridCol w="2138744">
                  <a:extLst>
                    <a:ext uri="{9D8B030D-6E8A-4147-A177-3AD203B41FA5}">
                      <a16:colId xmlns:a16="http://schemas.microsoft.com/office/drawing/2014/main" val="251686725"/>
                    </a:ext>
                  </a:extLst>
                </a:gridCol>
                <a:gridCol w="2180602">
                  <a:extLst>
                    <a:ext uri="{9D8B030D-6E8A-4147-A177-3AD203B41FA5}">
                      <a16:colId xmlns:a16="http://schemas.microsoft.com/office/drawing/2014/main" val="1153640191"/>
                    </a:ext>
                  </a:extLst>
                </a:gridCol>
                <a:gridCol w="2180602">
                  <a:extLst>
                    <a:ext uri="{9D8B030D-6E8A-4147-A177-3AD203B41FA5}">
                      <a16:colId xmlns:a16="http://schemas.microsoft.com/office/drawing/2014/main" val="333679416"/>
                    </a:ext>
                  </a:extLst>
                </a:gridCol>
                <a:gridCol w="2180602">
                  <a:extLst>
                    <a:ext uri="{9D8B030D-6E8A-4147-A177-3AD203B41FA5}">
                      <a16:colId xmlns:a16="http://schemas.microsoft.com/office/drawing/2014/main" val="2961948022"/>
                    </a:ext>
                  </a:extLst>
                </a:gridCol>
              </a:tblGrid>
              <a:tr h="656169">
                <a:tc>
                  <a:txBody>
                    <a:bodyPr/>
                    <a:lstStyle/>
                    <a:p>
                      <a:r>
                        <a:rPr lang="da-DK" sz="1800" b="1" spc="0" dirty="0"/>
                        <a:t>SSH</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SUND</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TECH</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ENGINEERING</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r>
                        <a:rPr lang="da-DK" sz="1800" b="1" kern="1200" spc="0" dirty="0">
                          <a:solidFill>
                            <a:srgbClr val="99CCFF"/>
                          </a:solidFill>
                          <a:latin typeface="+mn-lt"/>
                          <a:ea typeface="+mn-ea"/>
                          <a:cs typeface="+mn-cs"/>
                        </a:rPr>
                        <a:t>6</a:t>
                      </a:r>
                      <a:r>
                        <a:rPr lang="da-DK" sz="1800" spc="0" dirty="0"/>
                        <a:t> institutter</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2</a:t>
                      </a:r>
                      <a:r>
                        <a:rPr lang="da-DK" sz="1800" spc="0" dirty="0"/>
                        <a:t> institutter</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a:t>
                      </a:r>
                      <a:r>
                        <a:rPr lang="da-DK" sz="1800" spc="0" dirty="0"/>
                        <a:t> institutter</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5</a:t>
                      </a:r>
                      <a:r>
                        <a:rPr lang="da-DK" sz="1800" spc="0" dirty="0"/>
                        <a:t> institutter</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r>
                        <a:rPr lang="da-DK" sz="1800" b="1" kern="1200" spc="0" dirty="0">
                          <a:solidFill>
                            <a:srgbClr val="99CCFF"/>
                          </a:solidFill>
                          <a:latin typeface="+mn-lt"/>
                          <a:ea typeface="+mn-ea"/>
                          <a:cs typeface="+mn-cs"/>
                        </a:rPr>
                        <a:t>11.606</a:t>
                      </a:r>
                      <a:r>
                        <a:rPr lang="da-DK" sz="1800" spc="0" dirty="0"/>
                        <a:t> studerende</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2.006</a:t>
                      </a:r>
                      <a:r>
                        <a:rPr lang="da-DK" sz="1800" spc="0" dirty="0"/>
                        <a:t> studerende</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4.405 </a:t>
                      </a:r>
                      <a:r>
                        <a:rPr lang="da-DK" sz="1800" spc="0" dirty="0"/>
                        <a:t>studerende</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3.237</a:t>
                      </a:r>
                      <a:r>
                        <a:rPr lang="da-DK" sz="1800" spc="0" dirty="0"/>
                        <a:t> studerende</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r>
                        <a:rPr lang="da-DK" sz="1800" b="1" kern="1200" spc="0" dirty="0">
                          <a:solidFill>
                            <a:srgbClr val="99CCFF"/>
                          </a:solidFill>
                          <a:latin typeface="+mn-lt"/>
                          <a:ea typeface="+mn-ea"/>
                          <a:cs typeface="+mn-cs"/>
                        </a:rPr>
                        <a:t>114</a:t>
                      </a:r>
                      <a:r>
                        <a:rPr lang="da-DK" sz="1800" spc="0" dirty="0"/>
                        <a:t> ph.d. stud.</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226</a:t>
                      </a:r>
                      <a:r>
                        <a:rPr lang="da-DK" sz="1800" spc="0" dirty="0"/>
                        <a:t> ph.d. stud.</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215</a:t>
                      </a:r>
                      <a:r>
                        <a:rPr lang="da-DK" sz="1800" spc="0" dirty="0"/>
                        <a:t> ph.d. stud.</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294 </a:t>
                      </a:r>
                      <a:r>
                        <a:rPr lang="da-DK" sz="1800" spc="0" dirty="0"/>
                        <a:t>ph.d. stud.</a:t>
                      </a:r>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r>
                        <a:rPr lang="da-DK" sz="1800" b="1" kern="1200" spc="0" dirty="0">
                          <a:solidFill>
                            <a:srgbClr val="99CCFF"/>
                          </a:solidFill>
                          <a:latin typeface="+mn-lt"/>
                          <a:ea typeface="+mn-ea"/>
                          <a:cs typeface="+mn-cs"/>
                        </a:rPr>
                        <a:t>808</a:t>
                      </a:r>
                      <a:r>
                        <a:rPr lang="da-DK" sz="1800" spc="0" dirty="0"/>
                        <a:t> årsværk</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326</a:t>
                      </a:r>
                      <a:r>
                        <a:rPr lang="da-DK" sz="1800" spc="0" dirty="0"/>
                        <a:t> årsværk</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698</a:t>
                      </a:r>
                      <a:r>
                        <a:rPr lang="da-DK" sz="1800" spc="0" baseline="0" dirty="0"/>
                        <a:t> årsværk</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857</a:t>
                      </a:r>
                      <a:r>
                        <a:rPr lang="da-DK" sz="1800" spc="0" baseline="0" dirty="0"/>
                        <a:t> årsværk</a:t>
                      </a:r>
                      <a:endParaRPr lang="da-DK" sz="1800" spc="0" dirty="0"/>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920</a:t>
                      </a:r>
                      <a:r>
                        <a:rPr lang="da-DK" sz="1800" spc="0" dirty="0"/>
                        <a:t> mio. kr. </a:t>
                      </a:r>
                      <a:r>
                        <a:rPr lang="da-DK" sz="900" spc="0" dirty="0"/>
                        <a:t>(indtægter)</a:t>
                      </a:r>
                    </a:p>
                    <a:p>
                      <a:endParaRPr lang="da-DK" sz="1800" spc="0"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427</a:t>
                      </a:r>
                      <a:r>
                        <a:rPr lang="da-DK" sz="1800" spc="0" dirty="0"/>
                        <a:t> mio. </a:t>
                      </a:r>
                      <a:r>
                        <a:rPr lang="da-DK" sz="900" spc="0" dirty="0"/>
                        <a:t>kr. (indtægter)</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846</a:t>
                      </a:r>
                      <a:r>
                        <a:rPr lang="da-DK" sz="1800" spc="0" dirty="0"/>
                        <a:t> mio. kr. </a:t>
                      </a:r>
                      <a:r>
                        <a:rPr lang="da-DK" sz="900" spc="0" dirty="0"/>
                        <a:t>(indtægter)</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1.015 </a:t>
                      </a:r>
                      <a:r>
                        <a:rPr lang="da-DK" sz="1800" spc="0" dirty="0"/>
                        <a:t>mio. kr. </a:t>
                      </a:r>
                      <a:r>
                        <a:rPr lang="da-DK" sz="900" spc="0" dirty="0"/>
                        <a:t>(indtægter)</a:t>
                      </a:r>
                    </a:p>
                    <a:p>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28873562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a:extLst>
              <a:ext uri="{FF2B5EF4-FFF2-40B4-BE49-F238E27FC236}">
                <a16:creationId xmlns:a16="http://schemas.microsoft.com/office/drawing/2014/main" id="{A1DF429F-F6DB-41F0-83E7-21A53509B990}"/>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3" name="Titel 2"/>
          <p:cNvSpPr>
            <a:spLocks noGrp="1"/>
          </p:cNvSpPr>
          <p:nvPr>
            <p:ph type="title"/>
          </p:nvPr>
        </p:nvSpPr>
        <p:spPr>
          <a:xfrm>
            <a:off x="587374" y="359273"/>
            <a:ext cx="5911080" cy="1621619"/>
          </a:xfrm>
        </p:spPr>
        <p:txBody>
          <a:bodyPr vert="horz" lIns="0" tIns="192024" rIns="0" bIns="0" rtlCol="0" anchor="t" anchorCtr="0">
            <a:normAutofit/>
          </a:bodyPr>
          <a:lstStyle/>
          <a:p>
            <a:r>
              <a:rPr lang="en-US" b="1" kern="1200" spc="300" baseline="0" dirty="0">
                <a:latin typeface="+mn-lt"/>
                <a:ea typeface="+mj-ea"/>
                <a:cs typeface="+mj-cs"/>
              </a:rPr>
              <a:t>AAU –</a:t>
            </a:r>
            <a:br>
              <a:rPr lang="en-US" b="1" kern="1200" spc="300" baseline="0" dirty="0">
                <a:latin typeface="+mn-lt"/>
                <a:ea typeface="+mj-ea"/>
                <a:cs typeface="+mj-cs"/>
              </a:rPr>
            </a:br>
            <a:r>
              <a:rPr lang="en-US" b="1" kern="1200" spc="300" baseline="0" dirty="0">
                <a:latin typeface="+mn-lt"/>
                <a:ea typeface="+mj-ea"/>
                <a:cs typeface="+mj-cs"/>
              </a:rPr>
              <a:t>HVEM ER VI?</a:t>
            </a:r>
          </a:p>
        </p:txBody>
      </p:sp>
      <p:sp>
        <p:nvSpPr>
          <p:cNvPr id="4" name="Tekstfelt 3"/>
          <p:cNvSpPr txBox="1"/>
          <p:nvPr/>
        </p:nvSpPr>
        <p:spPr>
          <a:xfrm>
            <a:off x="587375" y="2143359"/>
            <a:ext cx="6186287" cy="3752115"/>
          </a:xfrm>
          <a:prstGeom prst="rect">
            <a:avLst/>
          </a:prstGeom>
        </p:spPr>
        <p:txBody>
          <a:bodyPr vert="horz" lIns="0" tIns="45720" rIns="0" bIns="45720" rtlCol="0">
            <a:normAutofit/>
          </a:bodyPr>
          <a:lstStyle/>
          <a:p>
            <a:pPr marL="285750" indent="-285750" defTabSz="914318">
              <a:spcBef>
                <a:spcPts val="600"/>
              </a:spcBef>
              <a:buBlip>
                <a:blip r:embed="rId4"/>
              </a:buBlip>
            </a:pPr>
            <a:r>
              <a:rPr lang="da-DK" sz="1600" dirty="0"/>
              <a:t>AAU’s uddannelser og forskning er </a:t>
            </a:r>
            <a:r>
              <a:rPr lang="da-DK" sz="1600" b="1" dirty="0"/>
              <a:t>problem- og projektbaseret</a:t>
            </a:r>
            <a:r>
              <a:rPr lang="da-DK" sz="1600" dirty="0"/>
              <a:t> og har fokus på det </a:t>
            </a:r>
            <a:r>
              <a:rPr lang="da-DK" sz="1600" b="1" dirty="0"/>
              <a:t>tværdisciplinære. </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Gennem </a:t>
            </a:r>
            <a:r>
              <a:rPr lang="da-DK" sz="1600" b="1" dirty="0"/>
              <a:t>samarbejdet</a:t>
            </a:r>
            <a:r>
              <a:rPr lang="da-DK" sz="1600" dirty="0"/>
              <a:t> mellem forskere, studerende og offentlige og private virksomheder skaber vi projektbaserede uddannelser og </a:t>
            </a:r>
            <a:r>
              <a:rPr lang="da-DK" sz="1600" b="1" dirty="0"/>
              <a:t>forskningsresultater i verdensklasse.</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Sådan opnår vi nye erkendelser, nye løsninger på samfundets problemer og </a:t>
            </a:r>
            <a:r>
              <a:rPr lang="da-DK" sz="1600" b="1" dirty="0"/>
              <a:t>skaber viden, der forandrer verden. </a:t>
            </a:r>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11</a:t>
            </a:fld>
            <a:endParaRPr lang="en-US"/>
          </a:p>
        </p:txBody>
      </p:sp>
    </p:spTree>
    <p:extLst>
      <p:ext uri="{BB962C8B-B14F-4D97-AF65-F5344CB8AC3E}">
        <p14:creationId xmlns:p14="http://schemas.microsoft.com/office/powerpoint/2010/main" val="18135013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a:lstStyle/>
          <a:p>
            <a:r>
              <a:rPr lang="da-DK" dirty="0"/>
              <a:t>AAU-TILGANGEN</a:t>
            </a:r>
            <a:br>
              <a:rPr lang="da-DK" dirty="0"/>
            </a:br>
            <a:r>
              <a:rPr lang="da-DK" sz="2000" dirty="0"/>
              <a:t>= SYNERGI MELLEM AAU’S KERNEAKTIVITETER</a:t>
            </a:r>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9" name="Rektangel 8"/>
          <p:cNvSpPr/>
          <p:nvPr/>
        </p:nvSpPr>
        <p:spPr>
          <a:xfrm>
            <a:off x="5151141" y="2510744"/>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sp>
        <p:nvSpPr>
          <p:cNvPr id="10" name="Rektangel 9"/>
          <p:cNvSpPr/>
          <p:nvPr/>
        </p:nvSpPr>
        <p:spPr>
          <a:xfrm>
            <a:off x="5539068" y="3780979"/>
            <a:ext cx="627095" cy="338554"/>
          </a:xfrm>
          <a:prstGeom prst="rect">
            <a:avLst/>
          </a:prstGeom>
        </p:spPr>
        <p:txBody>
          <a:bodyPr wrap="none">
            <a:spAutoFit/>
          </a:bodyPr>
          <a:lstStyle/>
          <a:p>
            <a:pPr lvl="0"/>
            <a:r>
              <a:rPr lang="da-DK" sz="1600" b="1" dirty="0">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UDDANNELSE</a:t>
            </a:r>
            <a:endParaRPr lang="da-DK" sz="1600" dirty="0"/>
          </a:p>
        </p:txBody>
      </p:sp>
      <p:sp>
        <p:nvSpPr>
          <p:cNvPr id="12" name="Rektangel 11"/>
          <p:cNvSpPr/>
          <p:nvPr/>
        </p:nvSpPr>
        <p:spPr>
          <a:xfrm>
            <a:off x="6345168" y="4244198"/>
            <a:ext cx="143013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17" name="Rektangel 16"/>
          <p:cNvSpPr/>
          <p:nvPr/>
        </p:nvSpPr>
        <p:spPr>
          <a:xfrm>
            <a:off x="8650188" y="2547282"/>
            <a:ext cx="2516221" cy="830997"/>
          </a:xfrm>
          <a:prstGeom prst="rect">
            <a:avLst/>
          </a:prstGeom>
        </p:spPr>
        <p:txBody>
          <a:bodyPr wrap="square">
            <a:spAutoFit/>
          </a:bodyPr>
          <a:lstStyle/>
          <a:p>
            <a:r>
              <a:rPr lang="da-DK" sz="1600" dirty="0">
                <a:latin typeface="Arial" panose="020B0604020202020204" pitchFamily="34" charset="0"/>
                <a:cs typeface="Arial" panose="020B0604020202020204" pitchFamily="34" charset="0"/>
              </a:rPr>
              <a:t>Udvikling af ny viden med relevans for samfundets udfordringer.</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Udvikling af nye løsninger på tværs af discipliner – og i samskabelse mellem studerende, forskere og omverdenen</a:t>
            </a:r>
          </a:p>
        </p:txBody>
      </p:sp>
      <p:cxnSp>
        <p:nvCxnSpPr>
          <p:cNvPr id="25" name="Straight Connector 20"/>
          <p:cNvCxnSpPr/>
          <p:nvPr/>
        </p:nvCxnSpPr>
        <p:spPr>
          <a:xfrm flipH="1">
            <a:off x="2226546" y="4413475"/>
            <a:ext cx="1269499"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6" name="Rektangel 25"/>
          <p:cNvSpPr/>
          <p:nvPr/>
        </p:nvSpPr>
        <p:spPr>
          <a:xfrm>
            <a:off x="1162473" y="2551843"/>
            <a:ext cx="2719965" cy="1077218"/>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Uddannelser baseret på læringsmodellen Problembaseret Læring (PBL).</a:t>
            </a:r>
          </a:p>
        </p:txBody>
      </p:sp>
      <p:cxnSp>
        <p:nvCxnSpPr>
          <p:cNvPr id="28" name="Straight Connector 20"/>
          <p:cNvCxnSpPr/>
          <p:nvPr/>
        </p:nvCxnSpPr>
        <p:spPr>
          <a:xfrm flipH="1" flipV="1">
            <a:off x="2226546" y="3660700"/>
            <a:ext cx="1" cy="754417"/>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a:endParaRPr lang="en-US" sz="4400" dirty="0"/>
          </a:p>
        </p:txBody>
      </p:sp>
    </p:spTree>
    <p:extLst>
      <p:ext uri="{BB962C8B-B14F-4D97-AF65-F5344CB8AC3E}">
        <p14:creationId xmlns:p14="http://schemas.microsoft.com/office/powerpoint/2010/main" val="27040786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da-DK" dirty="0"/>
              <a:t>AAU OG DE STUDERENDE</a:t>
            </a:r>
          </a:p>
        </p:txBody>
      </p:sp>
    </p:spTree>
    <p:extLst>
      <p:ext uri="{BB962C8B-B14F-4D97-AF65-F5344CB8AC3E}">
        <p14:creationId xmlns:p14="http://schemas.microsoft.com/office/powerpoint/2010/main" val="33710337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587374" y="359273"/>
            <a:ext cx="6851394" cy="1621619"/>
          </a:xfrm>
        </p:spPr>
        <p:txBody>
          <a:bodyPr/>
          <a:lstStyle/>
          <a:p>
            <a:r>
              <a:rPr lang="da-DK" sz="2800"/>
              <a:t>AAU HAR EUROPAS BEDSTE INGENIØRUDDANNELSER - OG DE FJERDEBEDSTE I VERDEN</a:t>
            </a:r>
          </a:p>
        </p:txBody>
      </p:sp>
      <p:sp>
        <p:nvSpPr>
          <p:cNvPr id="6" name="Pladsholder til tekst 5"/>
          <p:cNvSpPr>
            <a:spLocks noGrp="1"/>
          </p:cNvSpPr>
          <p:nvPr>
            <p:ph type="body" sz="quarter" idx="12"/>
          </p:nvPr>
        </p:nvSpPr>
        <p:spPr>
          <a:xfrm>
            <a:off x="587375" y="2209861"/>
            <a:ext cx="4490445" cy="3752115"/>
          </a:xfrm>
        </p:spPr>
        <p:txBody>
          <a:bodyPr/>
          <a:lstStyle/>
          <a:p>
            <a:pPr marL="0" indent="0">
              <a:buNone/>
            </a:pPr>
            <a:r>
              <a:rPr lang="da-DK"/>
              <a:t>Det fastslår MIT og 50 globale thought leaders. Kun tre amerikanske universiteter overgår AAU på listen.</a:t>
            </a:r>
          </a:p>
          <a:p>
            <a:pPr marL="0" indent="0">
              <a:buNone/>
            </a:pPr>
            <a:endParaRPr lang="da-DK"/>
          </a:p>
          <a:p>
            <a:pPr marL="0" indent="0">
              <a:buNone/>
            </a:pPr>
            <a:r>
              <a:rPr lang="da-DK" b="1"/>
              <a:t>TOP 5:</a:t>
            </a:r>
          </a:p>
          <a:p>
            <a:pPr marL="0" indent="0">
              <a:buNone/>
            </a:pPr>
            <a:r>
              <a:rPr lang="en-US" b="1"/>
              <a:t>1. </a:t>
            </a:r>
            <a:r>
              <a:rPr lang="en-US"/>
              <a:t>Olin College of Engineering (US)</a:t>
            </a:r>
          </a:p>
          <a:p>
            <a:pPr marL="0" indent="0">
              <a:buNone/>
            </a:pPr>
            <a:r>
              <a:rPr lang="en-US" b="1"/>
              <a:t>2. </a:t>
            </a:r>
            <a:r>
              <a:rPr lang="en-US"/>
              <a:t>Massachusetts Institute of Technology (MIT) (US)</a:t>
            </a:r>
          </a:p>
          <a:p>
            <a:pPr marL="0" indent="0">
              <a:buNone/>
            </a:pPr>
            <a:r>
              <a:rPr lang="da-DK" b="1"/>
              <a:t>3</a:t>
            </a:r>
            <a:r>
              <a:rPr lang="da-DK"/>
              <a:t>. Stanford University (US)</a:t>
            </a:r>
          </a:p>
          <a:p>
            <a:pPr marL="0" indent="0">
              <a:buNone/>
            </a:pPr>
            <a:r>
              <a:rPr lang="da-DK" b="1"/>
              <a:t>4. Aalborg Universitet - AAU (DK)</a:t>
            </a:r>
            <a:endParaRPr lang="da-DK"/>
          </a:p>
          <a:p>
            <a:pPr marL="0" indent="0">
              <a:buNone/>
            </a:pPr>
            <a:r>
              <a:rPr lang="en-US" b="1"/>
              <a:t>5. </a:t>
            </a:r>
            <a:r>
              <a:rPr lang="da-DK"/>
              <a:t>Tecnische Universiteit Delft </a:t>
            </a:r>
            <a:r>
              <a:rPr lang="en-US"/>
              <a:t>(NL)</a:t>
            </a:r>
          </a:p>
          <a:p>
            <a:pPr marL="0" indent="0">
              <a:buNone/>
            </a:pPr>
            <a:endParaRPr lang="da-DK"/>
          </a:p>
        </p:txBody>
      </p:sp>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1936303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professionsbachelor-</a:t>
            </a:r>
            <a:br>
              <a:rPr lang="da-DK" b="1" dirty="0">
                <a:latin typeface="Arial" panose="020B0604020202020204" pitchFamily="34" charset="0"/>
                <a:cs typeface="Arial" panose="020B0604020202020204" pitchFamily="34" charset="0"/>
              </a:rPr>
            </a:br>
            <a:r>
              <a:rPr lang="da-DK" b="1" dirty="0">
                <a:latin typeface="Arial" panose="020B0604020202020204" pitchFamily="34" charset="0"/>
                <a:cs typeface="Arial" panose="020B0604020202020204" pitchFamily="34" charset="0"/>
              </a:rPr>
              <a:t>uddannelser og bacheloruddannelser </a:t>
            </a:r>
          </a:p>
          <a:p>
            <a:pPr>
              <a:lnSpc>
                <a:spcPct val="100000"/>
              </a:lnSpc>
            </a:pPr>
            <a:r>
              <a:rPr lang="da-DK" b="1" dirty="0">
                <a:latin typeface="Arial" panose="020B0604020202020204" pitchFamily="34" charset="0"/>
                <a:cs typeface="Arial" panose="020B0604020202020204" pitchFamily="34" charset="0"/>
              </a:rPr>
              <a:t>105 kandidatuddannelser</a:t>
            </a:r>
            <a:endParaRPr lang="da-DK" dirty="0"/>
          </a:p>
        </p:txBody>
      </p:sp>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STUDERENDE</a:t>
            </a:r>
            <a:br>
              <a:rPr lang="da-DK" dirty="0"/>
            </a:br>
            <a:r>
              <a:rPr lang="da-DK" sz="1600" b="0" dirty="0"/>
              <a:t>BACHELOR- OG KANDIDATOPTAGET PÅ AAU 2014-23 (1. OG 7. SEM.)</a:t>
            </a:r>
          </a:p>
        </p:txBody>
      </p:sp>
      <p:graphicFrame>
        <p:nvGraphicFramePr>
          <p:cNvPr id="13" name="Diagram 12">
            <a:extLst>
              <a:ext uri="{FF2B5EF4-FFF2-40B4-BE49-F238E27FC236}">
                <a16:creationId xmlns:a16="http://schemas.microsoft.com/office/drawing/2014/main" id="{FA4B1988-5AB9-8525-02A8-0BF8D6A28087}"/>
              </a:ext>
            </a:extLst>
          </p:cNvPr>
          <p:cNvGraphicFramePr/>
          <p:nvPr>
            <p:extLst>
              <p:ext uri="{D42A27DB-BD31-4B8C-83A1-F6EECF244321}">
                <p14:modId xmlns:p14="http://schemas.microsoft.com/office/powerpoint/2010/main" val="1501428310"/>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731842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C4E70B82-E50E-4A02-A2B9-DEFD2F80404D}"/>
              </a:ext>
            </a:extLst>
          </p:cNvPr>
          <p:cNvSpPr>
            <a:spLocks noGrp="1"/>
          </p:cNvSpPr>
          <p:nvPr>
            <p:ph type="title"/>
          </p:nvPr>
        </p:nvSpPr>
        <p:spPr>
          <a:xfrm>
            <a:off x="587374" y="359273"/>
            <a:ext cx="9003666" cy="1621619"/>
          </a:xfrm>
        </p:spPr>
        <p:txBody>
          <a:bodyPr/>
          <a:lstStyle/>
          <a:p>
            <a:r>
              <a:rPr lang="da-DK" dirty="0">
                <a:solidFill>
                  <a:srgbClr val="002060"/>
                </a:solidFill>
              </a:rPr>
              <a:t>UDDANNELSESOMRÅDER PÅ AAU</a:t>
            </a:r>
            <a:br>
              <a:rPr lang="da-DK" dirty="0">
                <a:solidFill>
                  <a:srgbClr val="002060"/>
                </a:solidFill>
              </a:rPr>
            </a:br>
            <a:endParaRPr lang="da-DK" dirty="0"/>
          </a:p>
        </p:txBody>
      </p:sp>
      <p:pic>
        <p:nvPicPr>
          <p:cNvPr id="27" name="Billede 26">
            <a:extLst>
              <a:ext uri="{FF2B5EF4-FFF2-40B4-BE49-F238E27FC236}">
                <a16:creationId xmlns:a16="http://schemas.microsoft.com/office/drawing/2014/main" id="{D9CEA4A8-186F-49FC-B1C7-9015209461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E182BA40-0CA9-46AA-A275-50DE6C6FE78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2F79837D-1169-45A1-846C-F53D412DED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D86362D4-2491-4B6C-A261-9B462D7FF70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E52D95E7-3577-40B3-9B5E-6BDE5A40B4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C5FDBD83-3335-49BF-9946-A827D7DB1DB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DC02C945-A781-4F18-BFBC-16AD03E756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F87B8B89-0ED0-46F7-BFAD-A84B5CBD66F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9B0E38E0-5DDB-4BEB-88BB-2AB60EEEBC8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C6CDE6CB-BD7B-4E0E-B38A-D380CD0F8C5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FE06D445-B811-4FC8-ACC4-40A1B69731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FBCA0D2D-F224-406E-BFA7-A6F323431D96}"/>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algn="ctr"/>
            <a:r>
              <a:rPr lang="da-DK"/>
              <a:t>Medier, kommunikation </a:t>
            </a:r>
            <a:br>
              <a:rPr lang="da-DK"/>
            </a:br>
            <a:r>
              <a:rPr lang="da-DK"/>
              <a:t>&amp; information</a:t>
            </a:r>
            <a:endParaRPr lang="da-DK" dirty="0"/>
          </a:p>
        </p:txBody>
      </p:sp>
      <p:sp>
        <p:nvSpPr>
          <p:cNvPr id="39" name="Pladsholder til tekst 1">
            <a:extLst>
              <a:ext uri="{FF2B5EF4-FFF2-40B4-BE49-F238E27FC236}">
                <a16:creationId xmlns:a16="http://schemas.microsoft.com/office/drawing/2014/main" id="{1B10D9CA-DEB7-44CC-918D-4B23DDF927BC}"/>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Samfund, politik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økonomi</a:t>
            </a:r>
          </a:p>
        </p:txBody>
      </p:sp>
      <p:sp>
        <p:nvSpPr>
          <p:cNvPr id="40" name="Pladsholder til tekst 1">
            <a:extLst>
              <a:ext uri="{FF2B5EF4-FFF2-40B4-BE49-F238E27FC236}">
                <a16:creationId xmlns:a16="http://schemas.microsoft.com/office/drawing/2014/main" id="{203DF433-531B-4AC3-8555-837333D61F39}"/>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Erhvervsøkonomi,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handel &amp; ledelse</a:t>
            </a:r>
          </a:p>
        </p:txBody>
      </p:sp>
      <p:sp>
        <p:nvSpPr>
          <p:cNvPr id="41" name="Pladsholder til tekst 1">
            <a:extLst>
              <a:ext uri="{FF2B5EF4-FFF2-40B4-BE49-F238E27FC236}">
                <a16:creationId xmlns:a16="http://schemas.microsoft.com/office/drawing/2014/main" id="{CFB1C57B-0170-4762-B04A-FE94D06C1416}"/>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Kunst, musik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design</a:t>
            </a:r>
          </a:p>
        </p:txBody>
      </p:sp>
      <p:sp>
        <p:nvSpPr>
          <p:cNvPr id="42" name="Pladsholder til tekst 1">
            <a:extLst>
              <a:ext uri="{FF2B5EF4-FFF2-40B4-BE49-F238E27FC236}">
                <a16:creationId xmlns:a16="http://schemas.microsoft.com/office/drawing/2014/main" id="{EFBBD51E-F21C-487F-B2BB-7B4A4F4D0403}"/>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Medicin, sundhed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pleje</a:t>
            </a:r>
          </a:p>
        </p:txBody>
      </p:sp>
      <p:sp>
        <p:nvSpPr>
          <p:cNvPr id="43" name="Pladsholder til tekst 1">
            <a:extLst>
              <a:ext uri="{FF2B5EF4-FFF2-40B4-BE49-F238E27FC236}">
                <a16:creationId xmlns:a16="http://schemas.microsoft.com/office/drawing/2014/main" id="{1DA410A9-D4DD-4937-BE78-58EAB812E644}"/>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Fysik, matematik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nanoteknologi</a:t>
            </a:r>
          </a:p>
        </p:txBody>
      </p:sp>
      <p:sp>
        <p:nvSpPr>
          <p:cNvPr id="44" name="Pladsholder til tekst 1">
            <a:extLst>
              <a:ext uri="{FF2B5EF4-FFF2-40B4-BE49-F238E27FC236}">
                <a16:creationId xmlns:a16="http://schemas.microsoft.com/office/drawing/2014/main" id="{01FA8813-4EA2-41D5-B66D-05105793D040}"/>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Biologi, kemi,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natur</a:t>
            </a:r>
          </a:p>
        </p:txBody>
      </p:sp>
      <p:sp>
        <p:nvSpPr>
          <p:cNvPr id="45" name="Pladsholder til tekst 1">
            <a:extLst>
              <a:ext uri="{FF2B5EF4-FFF2-40B4-BE49-F238E27FC236}">
                <a16:creationId xmlns:a16="http://schemas.microsoft.com/office/drawing/2014/main" id="{243BD7F4-2DD0-43AB-A160-E503DCF29DF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Pædagogik, psykologi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undervisning</a:t>
            </a:r>
          </a:p>
        </p:txBody>
      </p:sp>
      <p:sp>
        <p:nvSpPr>
          <p:cNvPr id="46" name="Pladsholder til tekst 1">
            <a:extLst>
              <a:ext uri="{FF2B5EF4-FFF2-40B4-BE49-F238E27FC236}">
                <a16:creationId xmlns:a16="http://schemas.microsoft.com/office/drawing/2014/main" id="{70285468-431F-4FDC-B629-5185F6942C3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Sprog, kultur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historie</a:t>
            </a:r>
          </a:p>
        </p:txBody>
      </p:sp>
      <p:sp>
        <p:nvSpPr>
          <p:cNvPr id="47" name="Pladsholder til tekst 1">
            <a:extLst>
              <a:ext uri="{FF2B5EF4-FFF2-40B4-BE49-F238E27FC236}">
                <a16:creationId xmlns:a16="http://schemas.microsoft.com/office/drawing/2014/main" id="{D4513356-B1A7-4FD4-B5B4-4628A71C60F2}"/>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It, elektronik</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programmering</a:t>
            </a:r>
          </a:p>
        </p:txBody>
      </p:sp>
      <p:sp>
        <p:nvSpPr>
          <p:cNvPr id="48" name="Pladsholder til tekst 1">
            <a:extLst>
              <a:ext uri="{FF2B5EF4-FFF2-40B4-BE49-F238E27FC236}">
                <a16:creationId xmlns:a16="http://schemas.microsoft.com/office/drawing/2014/main" id="{B3CC3213-695D-46EE-B341-4E5B6A793E73}"/>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Teknik, konstruktion</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udvikling</a:t>
            </a:r>
          </a:p>
        </p:txBody>
      </p:sp>
    </p:spTree>
    <p:extLst>
      <p:ext uri="{BB962C8B-B14F-4D97-AF65-F5344CB8AC3E}">
        <p14:creationId xmlns:p14="http://schemas.microsoft.com/office/powerpoint/2010/main" val="1238446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VORES LÆRINGSMODEL</a:t>
            </a:r>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ladsholder til billede 12"/>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9144"/>
            <a:ext cx="4753232" cy="6858000"/>
          </a:xfrm>
          <a:noFill/>
        </p:spPr>
      </p:pic>
      <p:sp>
        <p:nvSpPr>
          <p:cNvPr id="5" name="Titel 4"/>
          <p:cNvSpPr>
            <a:spLocks noGrp="1"/>
          </p:cNvSpPr>
          <p:nvPr>
            <p:ph type="title"/>
          </p:nvPr>
        </p:nvSpPr>
        <p:spPr>
          <a:xfrm>
            <a:off x="587374" y="359273"/>
            <a:ext cx="6334634" cy="1621619"/>
          </a:xfrm>
        </p:spPr>
        <p:txBody>
          <a:bodyPr anchor="t">
            <a:normAutofit fontScale="90000"/>
          </a:bodyPr>
          <a:lstStyle/>
          <a:p>
            <a:pPr>
              <a:lnSpc>
                <a:spcPct val="90000"/>
              </a:lnSpc>
            </a:pPr>
            <a:r>
              <a:rPr lang="da-DK" dirty="0"/>
              <a:t>PROBLEM- OG PROJEKT-</a:t>
            </a:r>
            <a:br>
              <a:rPr lang="da-DK" dirty="0"/>
            </a:br>
            <a:r>
              <a:rPr lang="da-DK" dirty="0"/>
              <a:t>BASERET LÆRING</a:t>
            </a:r>
            <a:br>
              <a:rPr lang="da-DK" sz="2500" dirty="0"/>
            </a:br>
            <a:r>
              <a:rPr lang="da-DK" sz="2200" b="0" dirty="0"/>
              <a:t>(AAU-TILGANGEN)</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a:normAutofit/>
          </a:bodyPr>
          <a:lstStyle/>
          <a:p>
            <a:r>
              <a:rPr lang="da-DK" altLang="da-DK" dirty="0"/>
              <a:t>De studerende er drevet af et problem </a:t>
            </a:r>
            <a:br>
              <a:rPr lang="da-DK" altLang="da-DK" dirty="0"/>
            </a:br>
            <a:r>
              <a:rPr lang="da-DK" altLang="da-DK" dirty="0"/>
              <a:t>– lærer gennem problemløsning. </a:t>
            </a:r>
          </a:p>
          <a:p>
            <a:endParaRPr lang="da-DK" altLang="da-DK" dirty="0"/>
          </a:p>
          <a:p>
            <a:r>
              <a:rPr lang="da-DK" altLang="da-DK" dirty="0"/>
              <a:t>De studerende udarbejder et projekt 	                           – projektarbejdet foregår i grupper. </a:t>
            </a:r>
          </a:p>
          <a:p>
            <a:endParaRPr lang="da-DK" altLang="da-DK" dirty="0"/>
          </a:p>
          <a:p>
            <a:r>
              <a:rPr lang="da-DK" altLang="da-DK" dirty="0"/>
              <a:t>De studerende har en vejleder, der hjælper, udfordrer, diskuterer og giver feedback på projektarbejdet. </a:t>
            </a:r>
          </a:p>
          <a:p>
            <a:endParaRPr lang="da-DK" altLang="da-DK" dirty="0"/>
          </a:p>
          <a:p>
            <a:r>
              <a:rPr lang="da-DK" altLang="da-DK" dirty="0"/>
              <a:t>De studerende dokumenterer deres arbejde i en projektrapport, som er genstand for en mundtlig (gruppe)eksamen.</a:t>
            </a:r>
            <a:endParaRPr lang="da-DK" dirty="0"/>
          </a:p>
          <a:p>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950632847"/>
              </p:ext>
            </p:extLst>
          </p:nvPr>
        </p:nvGraphicFramePr>
        <p:xfrm>
          <a:off x="3417971" y="2016214"/>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a:lstStyle/>
          <a:p>
            <a:r>
              <a:rPr lang="da-DK" dirty="0"/>
              <a:t>LÆRINGSPROCESSENS </a:t>
            </a:r>
            <a:br>
              <a:rPr lang="da-DK" dirty="0"/>
            </a:br>
            <a:r>
              <a:rPr lang="da-DK" dirty="0"/>
              <a:t>ELEMENTER</a:t>
            </a:r>
            <a:br>
              <a:rPr lang="da-DK" dirty="0"/>
            </a:br>
            <a:endParaRPr lang="da-DK" dirty="0"/>
          </a:p>
        </p:txBody>
      </p:sp>
      <p:grpSp>
        <p:nvGrpSpPr>
          <p:cNvPr id="6" name="Group 26"/>
          <p:cNvGrpSpPr>
            <a:grpSpLocks noChangeAspect="1"/>
          </p:cNvGrpSpPr>
          <p:nvPr/>
        </p:nvGrpSpPr>
        <p:grpSpPr bwMode="auto">
          <a:xfrm>
            <a:off x="5362668" y="3291266"/>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11" name="Текст 7"/>
          <p:cNvSpPr txBox="1">
            <a:spLocks/>
          </p:cNvSpPr>
          <p:nvPr/>
        </p:nvSpPr>
        <p:spPr>
          <a:xfrm>
            <a:off x="9017746" y="3012967"/>
            <a:ext cx="1341110" cy="60311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3600" dirty="0">
                <a:solidFill>
                  <a:schemeClr val="bg1"/>
                </a:solidFill>
                <a:ea typeface="Butler" charset="0"/>
                <a:cs typeface="Butler" charset="0"/>
              </a:rPr>
              <a:t>50%</a:t>
            </a:r>
          </a:p>
        </p:txBody>
      </p:sp>
      <p:sp>
        <p:nvSpPr>
          <p:cNvPr id="12" name="TextBox 21"/>
          <p:cNvSpPr txBox="1"/>
          <p:nvPr/>
        </p:nvSpPr>
        <p:spPr>
          <a:xfrm>
            <a:off x="8821599" y="4758694"/>
            <a:ext cx="2153165" cy="275653"/>
          </a:xfrm>
          <a:prstGeom prst="rect">
            <a:avLst/>
          </a:prstGeom>
          <a:noFill/>
        </p:spPr>
        <p:txBody>
          <a:bodyPr wrap="square" lIns="0" rIns="0" rtlCol="0">
            <a:spAutoFit/>
          </a:bodyPr>
          <a:lstStyle/>
          <a:p>
            <a:pPr>
              <a:lnSpc>
                <a:spcPct val="70000"/>
              </a:lnSpc>
            </a:pPr>
            <a:r>
              <a:rPr lang="en-US" sz="1600" dirty="0">
                <a:solidFill>
                  <a:schemeClr val="bg1"/>
                </a:solidFill>
                <a:latin typeface="+mj-lt"/>
              </a:rPr>
              <a:t>SAMARBEJDE</a:t>
            </a:r>
          </a:p>
        </p:txBody>
      </p:sp>
      <p:sp>
        <p:nvSpPr>
          <p:cNvPr id="13" name="TextBox 22"/>
          <p:cNvSpPr txBox="1"/>
          <p:nvPr/>
        </p:nvSpPr>
        <p:spPr>
          <a:xfrm>
            <a:off x="8821599" y="5051471"/>
            <a:ext cx="3549364" cy="1274195"/>
          </a:xfrm>
          <a:prstGeom prst="rect">
            <a:avLst/>
          </a:prstGeom>
          <a:noFill/>
        </p:spPr>
        <p:txBody>
          <a:bodyPr wrap="square" lIns="0" rIns="0" rtlCol="0">
            <a:spAutoFit/>
          </a:bodyPr>
          <a:lstStyle/>
          <a:p>
            <a:pPr>
              <a:lnSpc>
                <a:spcPct val="120000"/>
              </a:lnSpc>
            </a:pPr>
            <a:r>
              <a:rPr lang="da-DK" sz="1600" dirty="0">
                <a:solidFill>
                  <a:schemeClr val="bg1">
                    <a:alpha val="80000"/>
                  </a:schemeClr>
                </a:solidFill>
              </a:rPr>
              <a:t>50% af kandidat-specialerne udarbejdet i </a:t>
            </a:r>
          </a:p>
          <a:p>
            <a:pPr>
              <a:lnSpc>
                <a:spcPct val="120000"/>
              </a:lnSpc>
            </a:pPr>
            <a:r>
              <a:rPr lang="da-DK" sz="1600" dirty="0">
                <a:solidFill>
                  <a:schemeClr val="bg1">
                    <a:alpha val="80000"/>
                  </a:schemeClr>
                </a:solidFill>
              </a:rPr>
              <a:t>samarbejde med virksomheder/ </a:t>
            </a:r>
          </a:p>
          <a:p>
            <a:pPr>
              <a:lnSpc>
                <a:spcPct val="120000"/>
              </a:lnSpc>
            </a:pPr>
            <a:r>
              <a:rPr lang="da-DK" sz="1600" dirty="0">
                <a:solidFill>
                  <a:schemeClr val="bg1">
                    <a:alpha val="80000"/>
                  </a:schemeClr>
                </a:solidFill>
              </a:rPr>
              <a:t>eksterne partnere</a:t>
            </a:r>
          </a:p>
        </p:txBody>
      </p:sp>
      <p:sp>
        <p:nvSpPr>
          <p:cNvPr id="15" name="TextBox 16"/>
          <p:cNvSpPr txBox="1"/>
          <p:nvPr/>
        </p:nvSpPr>
        <p:spPr>
          <a:xfrm>
            <a:off x="4589100" y="3727889"/>
            <a:ext cx="2023534" cy="338554"/>
          </a:xfrm>
          <a:prstGeom prst="rect">
            <a:avLst/>
          </a:prstGeom>
          <a:noFill/>
        </p:spPr>
        <p:txBody>
          <a:bodyPr wrap="square" lIns="0" rIns="0" rtlCol="0">
            <a:spAutoFit/>
          </a:bodyPr>
          <a:lstStyle/>
          <a:p>
            <a:pPr algn="ctr"/>
            <a:r>
              <a:rPr lang="en-US" sz="1600" dirty="0">
                <a:latin typeface="+mj-lt"/>
              </a:rPr>
              <a:t>STUDERENDE</a:t>
            </a:r>
          </a:p>
        </p:txBody>
      </p:sp>
      <p:sp>
        <p:nvSpPr>
          <p:cNvPr id="17" name="Rektangel 16"/>
          <p:cNvSpPr/>
          <p:nvPr/>
        </p:nvSpPr>
        <p:spPr>
          <a:xfrm>
            <a:off x="2052415" y="2619928"/>
            <a:ext cx="1750287"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UNDERVISNING</a:t>
            </a:r>
            <a:endParaRPr lang="da-DK" sz="1600" dirty="0"/>
          </a:p>
        </p:txBody>
      </p:sp>
      <p:sp>
        <p:nvSpPr>
          <p:cNvPr id="20" name="Rektangel 19"/>
          <p:cNvSpPr/>
          <p:nvPr/>
        </p:nvSpPr>
        <p:spPr>
          <a:xfrm>
            <a:off x="4316371" y="5956968"/>
            <a:ext cx="271529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EKSTERNT SAMARBEJDE</a:t>
            </a:r>
            <a:endParaRPr lang="da-DK" sz="1600" dirty="0"/>
          </a:p>
        </p:txBody>
      </p:sp>
      <p:sp>
        <p:nvSpPr>
          <p:cNvPr id="21" name="Rektangel 20"/>
          <p:cNvSpPr/>
          <p:nvPr/>
        </p:nvSpPr>
        <p:spPr>
          <a:xfrm>
            <a:off x="7467531" y="2619928"/>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cxnSp>
        <p:nvCxnSpPr>
          <p:cNvPr id="19" name="Straight Connector 20"/>
          <p:cNvCxnSpPr/>
          <p:nvPr/>
        </p:nvCxnSpPr>
        <p:spPr>
          <a:xfrm flipH="1">
            <a:off x="2937289"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2" name="Straight Connector 20"/>
          <p:cNvCxnSpPr/>
          <p:nvPr/>
        </p:nvCxnSpPr>
        <p:spPr>
          <a:xfrm flipH="1" flipV="1">
            <a:off x="2933573"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6" name="Straight Connector 20"/>
          <p:cNvCxnSpPr/>
          <p:nvPr/>
        </p:nvCxnSpPr>
        <p:spPr>
          <a:xfrm flipH="1">
            <a:off x="7141394"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7" name="Straight Connector 20"/>
          <p:cNvCxnSpPr/>
          <p:nvPr/>
        </p:nvCxnSpPr>
        <p:spPr>
          <a:xfrm flipH="1" flipV="1">
            <a:off x="8201017"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8" name="Straight Connector 20"/>
          <p:cNvCxnSpPr/>
          <p:nvPr/>
        </p:nvCxnSpPr>
        <p:spPr>
          <a:xfrm flipH="1" flipV="1">
            <a:off x="5573434" y="5202924"/>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a:t>
            </a:fld>
            <a:endParaRPr lang="en-US" sz="900"/>
          </a:p>
        </p:txBody>
      </p:sp>
      <p:sp>
        <p:nvSpPr>
          <p:cNvPr id="6" name="Titel 5"/>
          <p:cNvSpPr>
            <a:spLocks noGrp="1"/>
          </p:cNvSpPr>
          <p:nvPr>
            <p:ph type="title"/>
          </p:nvPr>
        </p:nvSpPr>
        <p:spPr>
          <a:xfrm>
            <a:off x="587375" y="373446"/>
            <a:ext cx="4454526" cy="1471230"/>
          </a:xfrm>
        </p:spPr>
        <p:txBody>
          <a:bodyPr anchor="t">
            <a:normAutofit/>
          </a:bodyPr>
          <a:lstStyle/>
          <a:p>
            <a:r>
              <a:rPr lang="da-DK" dirty="0"/>
              <a:t>INDHOLD</a:t>
            </a:r>
          </a:p>
        </p:txBody>
      </p:sp>
      <p:sp>
        <p:nvSpPr>
          <p:cNvPr id="7" name="Pladsholder til tekst 6"/>
          <p:cNvSpPr>
            <a:spLocks noGrp="1"/>
          </p:cNvSpPr>
          <p:nvPr>
            <p:ph type="body" sz="quarter" idx="12"/>
          </p:nvPr>
        </p:nvSpPr>
        <p:spPr>
          <a:xfrm>
            <a:off x="583406" y="2101809"/>
            <a:ext cx="4458495" cy="3600491"/>
          </a:xfrm>
        </p:spPr>
        <p:txBody>
          <a:bodyPr>
            <a:normAutofit/>
          </a:bodyPr>
          <a:lstStyle/>
          <a:p>
            <a:r>
              <a:rPr lang="da-DK" dirty="0"/>
              <a:t>GENERELT</a:t>
            </a:r>
          </a:p>
          <a:p>
            <a:r>
              <a:rPr lang="da-DK" dirty="0"/>
              <a:t>DE STUDERENDE</a:t>
            </a:r>
          </a:p>
          <a:p>
            <a:r>
              <a:rPr lang="da-DK" dirty="0"/>
              <a:t>PBL</a:t>
            </a:r>
          </a:p>
          <a:p>
            <a:r>
              <a:rPr lang="da-DK" dirty="0"/>
              <a:t>FORSKNING OG RANKING</a:t>
            </a:r>
          </a:p>
          <a:p>
            <a:r>
              <a:rPr lang="da-DK" dirty="0"/>
              <a:t>ERHVERVSSAMARBEJDE</a:t>
            </a:r>
          </a:p>
          <a:p>
            <a:r>
              <a:rPr lang="da-DK" dirty="0"/>
              <a:t>STRATEGI 2022-26</a:t>
            </a:r>
          </a:p>
          <a:p>
            <a:r>
              <a:rPr lang="da-DK" dirty="0"/>
              <a:t>BÆREDYGTIGHED PÅ AAU</a:t>
            </a:r>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p:blipFill>
        <p:spPr>
          <a:xfrm>
            <a:off x="5270500" y="2857"/>
            <a:ext cx="6921500" cy="6852285"/>
          </a:xfrm>
          <a:no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fontScale="92500"/>
          </a:bodyPr>
          <a:lstStyle/>
          <a:p>
            <a:r>
              <a:rPr lang="da-DK" dirty="0"/>
              <a:t>AAU’s overordnede koncept for rekruttering til fuldtidsstudier</a:t>
            </a:r>
          </a:p>
          <a:p>
            <a:r>
              <a:rPr lang="da-DK" dirty="0"/>
              <a:t>Fokus på at imødekomme og svare på de spørgsmål, som potentielle studerende har ift. valg af uddannelse.</a:t>
            </a:r>
          </a:p>
          <a:p>
            <a:r>
              <a:rPr lang="da-DK" dirty="0"/>
              <a:t>Konceptet bygger på målgruppedata, analyser, statistikker og fokusgruppesamtaler.</a:t>
            </a:r>
          </a:p>
          <a:p>
            <a:r>
              <a:rPr lang="da-DK" dirty="0"/>
              <a:t>De tre grundbudskaber i Make It Real er, at AAU tilbyder: </a:t>
            </a:r>
          </a:p>
          <a:p>
            <a:pPr lvl="1"/>
            <a:r>
              <a:rPr lang="da-DK" dirty="0"/>
              <a:t>VIDEN (den faglighed, de studerende får)</a:t>
            </a:r>
          </a:p>
          <a:p>
            <a:pPr lvl="1"/>
            <a:r>
              <a:rPr lang="da-DK" dirty="0"/>
              <a:t>ERFARING (gennem samarbejde med eksterne og i kraft af projektarbejde)</a:t>
            </a:r>
          </a:p>
          <a:p>
            <a:pPr lvl="1"/>
            <a:r>
              <a:rPr lang="da-DK" dirty="0"/>
              <a:t>NÆRVÆR (som studerende er du ikke alene, du får et netværk (gennem gruppearbejde), og der er kort afstand til forelæsere og vejledere)</a:t>
            </a:r>
          </a:p>
          <a:p>
            <a:r>
              <a:rPr lang="da-DK" dirty="0"/>
              <a:t>Den visuelle identitet er tilpasset den digitale virkelighed og udnytter mulighederne fra de digitale platforme, fx ved brug af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56443"/>
            <a:ext cx="5160993" cy="2569848"/>
          </a:xfrm>
          <a:prstGeom prst="roundRect">
            <a:avLst>
              <a:gd name="adj" fmla="val 8594"/>
            </a:avLst>
          </a:prstGeom>
          <a:solidFill>
            <a:srgbClr val="FFFFFF">
              <a:shade val="85000"/>
            </a:srgbClr>
          </a:solidFill>
          <a:ln>
            <a:noFill/>
          </a:ln>
          <a:effectLst>
            <a:reflection blurRad="12700" stA="38000" endPos="28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anchor="t">
            <a:normAutofit/>
          </a:bodyPr>
          <a:lstStyle/>
          <a:p>
            <a:pPr>
              <a:lnSpc>
                <a:spcPct val="90000"/>
              </a:lnSpc>
            </a:pPr>
            <a:r>
              <a:rPr lang="da-DK" sz="3100"/>
              <a:t>HVORFOR HOLDE </a:t>
            </a:r>
            <a:br>
              <a:rPr lang="da-DK" sz="3100"/>
            </a:br>
            <a:r>
              <a:rPr lang="da-DK" sz="3100"/>
              <a:t>FAST I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a:normAutofit/>
          </a:bodyPr>
          <a:lstStyle/>
          <a:p>
            <a:pPr>
              <a:lnSpc>
                <a:spcPct val="110000"/>
              </a:lnSpc>
            </a:pPr>
            <a:r>
              <a:rPr lang="da-DK" sz="1500"/>
              <a:t>Studerende lærer bedst ved at anvende teori- og forskningsbaseret viden aktivt i deres arbejde med problemstillinger.</a:t>
            </a:r>
          </a:p>
          <a:p>
            <a:pPr>
              <a:lnSpc>
                <a:spcPct val="110000"/>
              </a:lnSpc>
            </a:pPr>
            <a:r>
              <a:rPr lang="da-DK" sz="1500"/>
              <a:t>Læringsmodellen understøtter udviklingen af de studerendes kompetencer inden for kommunikation og samarbejde.</a:t>
            </a:r>
          </a:p>
          <a:p>
            <a:pPr>
              <a:lnSpc>
                <a:spcPct val="110000"/>
              </a:lnSpc>
            </a:pPr>
            <a:r>
              <a:rPr lang="da-DK" sz="1500"/>
              <a:t>De studerende lærer at arbejde analytisk og resultatorienteret.</a:t>
            </a:r>
          </a:p>
          <a:p>
            <a:pPr>
              <a:lnSpc>
                <a:spcPct val="110000"/>
              </a:lnSpc>
            </a:pPr>
            <a:r>
              <a:rPr lang="da-DK" sz="1500"/>
              <a:t>PBL giver de studerende redskaber til selvstændigt at tilegne sig viden på et højt fagligt niveau.</a:t>
            </a:r>
          </a:p>
          <a:p>
            <a:pPr>
              <a:lnSpc>
                <a:spcPct val="110000"/>
              </a:lnSpc>
            </a:pPr>
            <a:r>
              <a:rPr lang="da-DK" sz="1500"/>
              <a:t>PBL giver mulighed for at samarbejde med eksterne partnere om løsning af faglige problemer.</a:t>
            </a:r>
          </a:p>
          <a:p>
            <a:pPr>
              <a:lnSpc>
                <a:spcPct val="110000"/>
              </a:lnSpc>
            </a:pPr>
            <a:endParaRPr lang="da-DK" sz="15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da-DK" dirty="0"/>
              <a:t>FORSKNING OG RANKING</a:t>
            </a:r>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FORSKNING PÅ HØJT </a:t>
            </a:r>
            <a:br>
              <a:rPr lang="da-DK" dirty="0">
                <a:latin typeface="Arial" panose="020B0604020202020204" pitchFamily="34" charset="0"/>
                <a:cs typeface="Arial" panose="020B0604020202020204" pitchFamily="34" charset="0"/>
              </a:rPr>
            </a:br>
            <a:r>
              <a:rPr lang="da-DK" dirty="0">
                <a:latin typeface="Arial" panose="020B0604020202020204" pitchFamily="34" charset="0"/>
                <a:cs typeface="Arial" panose="020B0604020202020204" pitchFamily="34" charset="0"/>
              </a:rPr>
              <a:t>INTERNATIONALT NIVEAU</a:t>
            </a:r>
            <a:endParaRPr lang="da-DK" dirty="0">
              <a:solidFill>
                <a:schemeClr val="accent4"/>
              </a:solidFill>
            </a:endParaRPr>
          </a:p>
        </p:txBody>
      </p:sp>
      <p:sp>
        <p:nvSpPr>
          <p:cNvPr id="7" name="TextBox 19"/>
          <p:cNvSpPr txBox="1"/>
          <p:nvPr/>
        </p:nvSpPr>
        <p:spPr>
          <a:xfrm>
            <a:off x="4565898" y="4021644"/>
            <a:ext cx="3611790"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BLANDT DE BEDSTE UNIVERSITETER I VERDEN</a:t>
            </a:r>
          </a:p>
        </p:txBody>
      </p:sp>
      <p:sp>
        <p:nvSpPr>
          <p:cNvPr id="8" name="TextBox 20"/>
          <p:cNvSpPr txBox="1"/>
          <p:nvPr/>
        </p:nvSpPr>
        <p:spPr>
          <a:xfrm>
            <a:off x="4565898" y="4737160"/>
            <a:ext cx="3060205" cy="1200329"/>
          </a:xfrm>
          <a:prstGeom prst="rect">
            <a:avLst/>
          </a:prstGeom>
          <a:noFill/>
        </p:spPr>
        <p:txBody>
          <a:bodyPr wrap="square" lIns="0" rIns="0" rtlCol="0">
            <a:spAutoFit/>
          </a:bodyPr>
          <a:lstStyle/>
          <a:p>
            <a:r>
              <a:rPr lang="da-DK" sz="1200" dirty="0"/>
              <a:t>Times </a:t>
            </a:r>
            <a:r>
              <a:rPr lang="da-DK" sz="1200" dirty="0" err="1"/>
              <a:t>Higher</a:t>
            </a:r>
            <a:r>
              <a:rPr lang="da-DK" sz="1200" dirty="0"/>
              <a:t> Educations </a:t>
            </a:r>
            <a:r>
              <a:rPr lang="en-US" sz="1200" dirty="0" err="1"/>
              <a:t>prestigefyldte</a:t>
            </a:r>
            <a:r>
              <a:rPr lang="en-US" sz="1200" dirty="0"/>
              <a:t> “World University Ranking” </a:t>
            </a:r>
            <a:r>
              <a:rPr lang="en-US" sz="1200" dirty="0" err="1"/>
              <a:t>placerer</a:t>
            </a:r>
            <a:r>
              <a:rPr lang="en-US" sz="1200" dirty="0"/>
              <a:t> AAU </a:t>
            </a:r>
            <a:r>
              <a:rPr lang="en-US" sz="1200" dirty="0" err="1"/>
              <a:t>som</a:t>
            </a:r>
            <a:r>
              <a:rPr lang="en-US" sz="1200" dirty="0"/>
              <a:t> nr. 201-250 (nr. 236) på listen over </a:t>
            </a:r>
            <a:r>
              <a:rPr lang="en-US" sz="1200" dirty="0" err="1"/>
              <a:t>verdens</a:t>
            </a:r>
            <a:r>
              <a:rPr lang="en-US" sz="1200" dirty="0"/>
              <a:t> </a:t>
            </a:r>
            <a:r>
              <a:rPr lang="en-US" sz="1200" dirty="0" err="1"/>
              <a:t>bedste</a:t>
            </a:r>
            <a:r>
              <a:rPr lang="en-US" sz="1200" dirty="0"/>
              <a:t> </a:t>
            </a:r>
            <a:r>
              <a:rPr lang="en-US" sz="1200" dirty="0" err="1"/>
              <a:t>universiteter</a:t>
            </a:r>
            <a:r>
              <a:rPr lang="en-US" sz="1200" dirty="0"/>
              <a:t>.</a:t>
            </a:r>
            <a:r>
              <a:rPr lang="da-DK" sz="1200" dirty="0"/>
              <a:t> AAU er nr. 9 i verden inden for bidrag til bæredygtig udvikling.  </a:t>
            </a:r>
            <a:endParaRPr lang="en-US" sz="1200" dirty="0"/>
          </a:p>
        </p:txBody>
      </p:sp>
      <p:sp>
        <p:nvSpPr>
          <p:cNvPr id="9" name="TextBox 19"/>
          <p:cNvSpPr txBox="1"/>
          <p:nvPr/>
        </p:nvSpPr>
        <p:spPr>
          <a:xfrm>
            <a:off x="615039" y="4023738"/>
            <a:ext cx="3611790" cy="830997"/>
          </a:xfrm>
          <a:prstGeom prst="rect">
            <a:avLst/>
          </a:prstGeom>
          <a:noFill/>
        </p:spPr>
        <p:txBody>
          <a:bodyPr wrap="square" lIns="0" rIns="0" rtlCol="0">
            <a:spAutoFit/>
          </a:bodyPr>
          <a:lstStyle/>
          <a:p>
            <a:r>
              <a:rPr lang="en-US" sz="1600" b="1" dirty="0">
                <a:solidFill>
                  <a:srgbClr val="000061"/>
                </a:solidFill>
                <a:latin typeface="+mj-lt"/>
                <a:cs typeface="Arial" panose="020B0604020202020204" pitchFamily="34" charset="0"/>
              </a:rPr>
              <a:t>BEDSTE INGENIØR-UNIVERSITET I EUROPA</a:t>
            </a:r>
          </a:p>
          <a:p>
            <a:endParaRPr lang="nn-NO" sz="1600" b="1" dirty="0">
              <a:solidFill>
                <a:srgbClr val="000061"/>
              </a:solidFill>
              <a:latin typeface="+mj-lt"/>
              <a:cs typeface="Arial" panose="020B0604020202020204" pitchFamily="34" charset="0"/>
            </a:endParaRPr>
          </a:p>
        </p:txBody>
      </p:sp>
      <p:sp>
        <p:nvSpPr>
          <p:cNvPr id="10" name="TextBox 20"/>
          <p:cNvSpPr txBox="1"/>
          <p:nvPr/>
        </p:nvSpPr>
        <p:spPr>
          <a:xfrm>
            <a:off x="626608" y="4739254"/>
            <a:ext cx="2634797" cy="1200329"/>
          </a:xfrm>
          <a:prstGeom prst="rect">
            <a:avLst/>
          </a:prstGeom>
          <a:noFill/>
        </p:spPr>
        <p:txBody>
          <a:bodyPr wrap="square" lIns="0" rIns="0" rtlCol="0">
            <a:spAutoFit/>
          </a:bodyPr>
          <a:lstStyle/>
          <a:p>
            <a:pPr defTabSz="914400">
              <a:defRPr/>
            </a:pPr>
            <a:r>
              <a:rPr lang="da-DK" sz="1200" dirty="0"/>
              <a:t>Inden for ingeniørvidenskab er AAU placeret som nr. 11 blandt verdens universiteter. Det er bedste placering i Europa. </a:t>
            </a:r>
            <a:r>
              <a:rPr lang="da-DK" sz="1200" dirty="0" err="1"/>
              <a:t>Rankinglisten</a:t>
            </a:r>
            <a:r>
              <a:rPr lang="da-DK" sz="1200" dirty="0"/>
              <a:t> er udarbejdet af U.S. News &amp; World Report.</a:t>
            </a:r>
          </a:p>
          <a:p>
            <a:pPr defTabSz="914400">
              <a:defRPr/>
            </a:pPr>
            <a:endParaRPr lang="da-DK" sz="1200" dirty="0"/>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42586" y="2504737"/>
            <a:ext cx="1106828" cy="1168544"/>
          </a:xfrm>
          <a:prstGeom prst="rect">
            <a:avLst/>
          </a:prstGeom>
        </p:spPr>
      </p:pic>
      <p:grpSp>
        <p:nvGrpSpPr>
          <p:cNvPr id="18" name="Gruppe 17"/>
          <p:cNvGrpSpPr/>
          <p:nvPr/>
        </p:nvGrpSpPr>
        <p:grpSpPr>
          <a:xfrm>
            <a:off x="1269970"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4" name="Ellipse 13"/>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sp>
          <p:nvSpPr>
            <p:cNvPr id="15" name="Tekstfelt 14"/>
            <p:cNvSpPr txBox="1"/>
            <p:nvPr/>
          </p:nvSpPr>
          <p:spPr>
            <a:xfrm>
              <a:off x="9967148" y="3599747"/>
              <a:ext cx="184936" cy="276999"/>
            </a:xfrm>
            <a:prstGeom prst="rect">
              <a:avLst/>
            </a:prstGeom>
            <a:noFill/>
          </p:spPr>
          <p:txBody>
            <a:bodyPr wrap="square" rtlCol="0">
              <a:spAutoFit/>
            </a:bodyPr>
            <a:lstStyle/>
            <a:p>
              <a:r>
                <a:rPr lang="en-US" sz="1200" b="1">
                  <a:latin typeface="+mj-lt"/>
                </a:rPr>
                <a:t>1</a:t>
              </a:r>
              <a:endParaRPr lang="da-DK" sz="1200" b="1">
                <a:latin typeface="+mj-lt"/>
              </a:endParaRPr>
            </a:p>
          </p:txBody>
        </p:sp>
      </p:grpSp>
      <p:pic>
        <p:nvPicPr>
          <p:cNvPr id="17" name="Billed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89476" y="2352677"/>
            <a:ext cx="1251422" cy="1216604"/>
          </a:xfrm>
          <a:prstGeom prst="rect">
            <a:avLst/>
          </a:prstGeom>
        </p:spPr>
      </p:pic>
      <p:sp>
        <p:nvSpPr>
          <p:cNvPr id="19" name="TextBox 19"/>
          <p:cNvSpPr txBox="1"/>
          <p:nvPr/>
        </p:nvSpPr>
        <p:spPr>
          <a:xfrm>
            <a:off x="8599055" y="4021644"/>
            <a:ext cx="359294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DET BEDSTE UNGE UNIVERSITET I SKANDINAVIEN</a:t>
            </a:r>
          </a:p>
        </p:txBody>
      </p:sp>
      <p:sp>
        <p:nvSpPr>
          <p:cNvPr id="20" name="TextBox 20"/>
          <p:cNvSpPr txBox="1"/>
          <p:nvPr/>
        </p:nvSpPr>
        <p:spPr>
          <a:xfrm>
            <a:off x="8668964" y="4737160"/>
            <a:ext cx="2923269" cy="1200329"/>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er i dag nr. 35 i verden blandt universiteter under 50 år og er dermed det højest placerede skandinaviske universitet på Times </a:t>
            </a:r>
            <a:r>
              <a:rPr lang="da-DK" sz="1200" dirty="0" err="1">
                <a:latin typeface="Arial" panose="020B0604020202020204" pitchFamily="34" charset="0"/>
                <a:cs typeface="Arial" panose="020B0604020202020204" pitchFamily="34" charset="0"/>
              </a:rPr>
              <a:t>Higher</a:t>
            </a:r>
            <a:r>
              <a:rPr lang="da-DK" sz="1200" dirty="0">
                <a:latin typeface="Arial" panose="020B0604020202020204" pitchFamily="34" charset="0"/>
                <a:cs typeface="Arial" panose="020B0604020202020204" pitchFamily="34" charset="0"/>
              </a:rPr>
              <a:t> Educations ”</a:t>
            </a:r>
            <a:r>
              <a:rPr lang="da-DK" sz="1200" dirty="0"/>
              <a:t>Young University Ranking”. QS placerer AAU som nr. 34. </a:t>
            </a:r>
            <a:endParaRPr lang="da-DK"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264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24</a:t>
            </a:fld>
            <a:endParaRPr lang="en-US" dirty="0"/>
          </a:p>
        </p:txBody>
      </p:sp>
      <p:sp>
        <p:nvSpPr>
          <p:cNvPr id="3" name="Titel 2"/>
          <p:cNvSpPr>
            <a:spLocks noGrp="1"/>
          </p:cNvSpPr>
          <p:nvPr>
            <p:ph type="title"/>
          </p:nvPr>
        </p:nvSpPr>
        <p:spPr>
          <a:xfrm>
            <a:off x="587374" y="357948"/>
            <a:ext cx="6840538" cy="1486727"/>
          </a:xfrm>
        </p:spPr>
        <p:txBody>
          <a:bodyPr/>
          <a:lstStyle/>
          <a:p>
            <a:r>
              <a:rPr lang="en-GB" dirty="0">
                <a:solidFill>
                  <a:srgbClr val="002060"/>
                </a:solidFill>
                <a:latin typeface="Arial" panose="020B0604020202020204" pitchFamily="34" charset="0"/>
                <a:cs typeface="Arial" panose="020B0604020202020204" pitchFamily="34" charset="0"/>
              </a:rPr>
              <a:t>DET TEKNISKE FAKULTET FOR IT OG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979514"/>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r>
              <a:rPr lang="da-DK" dirty="0"/>
              <a:t>Planlægning: Energi, vandinfrastruktur og cirkulær økonomi</a:t>
            </a:r>
          </a:p>
          <a:p>
            <a:r>
              <a:rPr lang="da-DK" dirty="0"/>
              <a:t>Digitalisering: Internet of Things, </a:t>
            </a:r>
            <a:r>
              <a:rPr lang="da-DK" dirty="0" err="1"/>
              <a:t>big</a:t>
            </a:r>
            <a:r>
              <a:rPr lang="da-DK" dirty="0"/>
              <a:t> data, virtual reality og </a:t>
            </a:r>
            <a:r>
              <a:rPr lang="da-DK" dirty="0" err="1"/>
              <a:t>cyber</a:t>
            </a:r>
            <a:r>
              <a:rPr lang="da-DK" dirty="0"/>
              <a:t> </a:t>
            </a:r>
            <a:r>
              <a:rPr lang="da-DK" dirty="0" err="1"/>
              <a:t>physical</a:t>
            </a:r>
            <a:r>
              <a:rPr lang="da-DK" dirty="0"/>
              <a:t> systems</a:t>
            </a:r>
          </a:p>
          <a:p>
            <a:r>
              <a:rPr lang="da-DK" dirty="0"/>
              <a:t>Autonome systemer: Robotter, droner og satellitter</a:t>
            </a:r>
          </a:p>
          <a:p>
            <a:r>
              <a:rPr lang="da-DK" dirty="0"/>
              <a:t>Kommunikation: Connectivity, 5G og antenneforskning</a:t>
            </a:r>
          </a:p>
          <a:p>
            <a:r>
              <a:rPr lang="da-DK" dirty="0"/>
              <a:t>Human Touch: Bæredygtig arkitektur og design</a:t>
            </a:r>
          </a:p>
          <a:p>
            <a:pPr marL="0" indent="0">
              <a:buNone/>
            </a:pPr>
            <a:endParaRPr lang="da-DK" dirty="0"/>
          </a:p>
          <a:p>
            <a:pPr marL="0" indent="0">
              <a:buNone/>
            </a:pPr>
            <a:endParaRPr lang="da-DK" dirty="0"/>
          </a:p>
          <a:p>
            <a:pPr marL="0" indent="0">
              <a:buNone/>
            </a:pPr>
            <a:endParaRPr lang="da-DK" dirty="0"/>
          </a:p>
          <a:p>
            <a:endParaRPr lang="da-DK" dirty="0"/>
          </a:p>
          <a:p>
            <a:pPr marL="0" indent="0">
              <a:buNone/>
            </a:pPr>
            <a:endParaRPr lang="da-DK" dirty="0"/>
          </a:p>
          <a:p>
            <a:pPr marL="0" indent="0">
              <a:buNone/>
            </a:pPr>
            <a:endParaRPr lang="da-DK" dirty="0"/>
          </a:p>
          <a:p>
            <a:pPr marL="0" indent="0">
              <a:buNone/>
            </a:pPr>
            <a:endParaRPr lang="da-DK" dirty="0"/>
          </a:p>
        </p:txBody>
      </p:sp>
      <p:sp>
        <p:nvSpPr>
          <p:cNvPr id="8" name="Pladsholder til tekst 4"/>
          <p:cNvSpPr txBox="1">
            <a:spLocks/>
          </p:cNvSpPr>
          <p:nvPr/>
        </p:nvSpPr>
        <p:spPr>
          <a:xfrm>
            <a:off x="587374" y="1844675"/>
            <a:ext cx="6165129" cy="1821515"/>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da-DK" dirty="0">
                <a:solidFill>
                  <a:srgbClr val="002060"/>
                </a:solidFill>
              </a:rPr>
              <a:t>TECH SKABER </a:t>
            </a:r>
            <a:r>
              <a:rPr lang="da-DK" dirty="0"/>
              <a:t> </a:t>
            </a:r>
          </a:p>
          <a:p>
            <a:r>
              <a:rPr lang="da-DK" dirty="0"/>
              <a:t>Fremtidens teknologi og digitale løsninger med respekt for menneskets adfærd og behov</a:t>
            </a:r>
          </a:p>
          <a:p>
            <a:r>
              <a:rPr lang="da-DK" dirty="0"/>
              <a:t>Teknologi og viden til bæredygtig omstilling</a:t>
            </a:r>
          </a:p>
          <a:p>
            <a:r>
              <a:rPr lang="da-DK" dirty="0"/>
              <a:t>Forskningsbaseret arkitektur og design med afsæt i ingeniørvidenskab</a:t>
            </a:r>
          </a:p>
          <a:p>
            <a:endParaRPr lang="da-DK" dirty="0"/>
          </a:p>
        </p:txBody>
      </p:sp>
      <p:pic>
        <p:nvPicPr>
          <p:cNvPr id="16" name="Pladsholder til billede 15"/>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a:xfrm>
            <a:off x="7427912" y="3488386"/>
            <a:ext cx="4764087" cy="3473407"/>
          </a:xfrm>
        </p:spPr>
      </p:pic>
      <p:pic>
        <p:nvPicPr>
          <p:cNvPr id="15" name="Pladsholder til billede 14"/>
          <p:cNvPicPr>
            <a:picLocks noGrp="1" noChangeAspect="1"/>
          </p:cNvPicPr>
          <p:nvPr>
            <p:ph type="pic" sz="quarter" idx="14"/>
          </p:nvPr>
        </p:nvPicPr>
        <p:blipFill rotWithShape="1">
          <a:blip r:embed="rId5" cstate="hqprint">
            <a:extLst>
              <a:ext uri="{28A0092B-C50C-407E-A947-70E740481C1C}">
                <a14:useLocalDpi xmlns:a14="http://schemas.microsoft.com/office/drawing/2010/main" val="0"/>
              </a:ext>
            </a:extLst>
          </a:blip>
          <a:srcRect/>
          <a:stretch/>
        </p:blipFill>
        <p:spPr>
          <a:xfrm>
            <a:off x="7427912" y="-23004"/>
            <a:ext cx="4764086" cy="3397972"/>
          </a:xfrm>
        </p:spPr>
      </p:pic>
    </p:spTree>
    <p:extLst>
      <p:ext uri="{BB962C8B-B14F-4D97-AF65-F5344CB8AC3E}">
        <p14:creationId xmlns:p14="http://schemas.microsoft.com/office/powerpoint/2010/main" val="13476856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4" y="357948"/>
            <a:ext cx="6454558" cy="1486727"/>
          </a:xfrm>
        </p:spPr>
        <p:txBody>
          <a:bodyPr/>
          <a:lstStyle/>
          <a:p>
            <a:r>
              <a:rPr lang="en-GB" dirty="0">
                <a:solidFill>
                  <a:srgbClr val="002060"/>
                </a:solidFill>
                <a:latin typeface="Arial" panose="020B0604020202020204" pitchFamily="34" charset="0"/>
                <a:cs typeface="Arial" panose="020B0604020202020204" pitchFamily="34" charset="0"/>
              </a:rPr>
              <a:t>DET INGENIØR- OG NATURVIDENSKABELIGE FAKULTET</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647090"/>
            <a:ext cx="6165128" cy="2746915"/>
          </a:xfrm>
        </p:spPr>
        <p:txBody>
          <a:bodyPr>
            <a:normAutofit/>
          </a:bodyPr>
          <a:lstStyle/>
          <a:p>
            <a:pPr marL="0" indent="0">
              <a:buNone/>
            </a:pPr>
            <a:r>
              <a:rPr lang="da-DK" dirty="0">
                <a:latin typeface="Arial" panose="020B0604020202020204" pitchFamily="34" charset="0"/>
                <a:cs typeface="Arial" panose="020B0604020202020204" pitchFamily="34" charset="0"/>
              </a:rPr>
              <a:t>FORSKNINGSOMRÅDER</a:t>
            </a:r>
          </a:p>
          <a:p>
            <a:r>
              <a:rPr lang="da-DK" dirty="0"/>
              <a:t>Bæredygtig energi og effektelektronik</a:t>
            </a:r>
          </a:p>
          <a:p>
            <a:r>
              <a:rPr lang="da-DK" dirty="0"/>
              <a:t>Industri 4.0 – robotter, droner og autonome systemer</a:t>
            </a:r>
          </a:p>
          <a:p>
            <a:r>
              <a:rPr lang="da-DK" dirty="0"/>
              <a:t>Konstruktioner, indeklima og offshore </a:t>
            </a:r>
          </a:p>
          <a:p>
            <a:r>
              <a:rPr lang="da-DK" dirty="0"/>
              <a:t>Anvendt matematik og økonometri</a:t>
            </a:r>
          </a:p>
          <a:p>
            <a:r>
              <a:rPr lang="da-DK" dirty="0"/>
              <a:t>Bioteknologi </a:t>
            </a:r>
          </a:p>
          <a:p>
            <a:r>
              <a:rPr lang="da-DK" dirty="0"/>
              <a:t>Nye og innovative materialer</a:t>
            </a:r>
          </a:p>
          <a:p>
            <a:r>
              <a:rPr lang="da-DK" dirty="0"/>
              <a:t>Effektiv og bæredygtig transport</a:t>
            </a:r>
          </a:p>
        </p:txBody>
      </p:sp>
      <p:pic>
        <p:nvPicPr>
          <p:cNvPr id="4" name="Pladsholder til billede 3"/>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p:pic>
      <p:sp>
        <p:nvSpPr>
          <p:cNvPr id="8" name="Pladsholder til tekst 4"/>
          <p:cNvSpPr txBox="1">
            <a:spLocks/>
          </p:cNvSpPr>
          <p:nvPr/>
        </p:nvSpPr>
        <p:spPr>
          <a:xfrm>
            <a:off x="587374" y="2280744"/>
            <a:ext cx="6165129"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err="1"/>
              <a:t>På</a:t>
            </a:r>
            <a:r>
              <a:rPr lang="en-US" dirty="0"/>
              <a:t> Det Ingeniør- og Naturvidenskabelige Fakultet </a:t>
            </a:r>
            <a:r>
              <a:rPr lang="en-US" dirty="0" err="1"/>
              <a:t>tager</a:t>
            </a:r>
            <a:r>
              <a:rPr lang="en-US" dirty="0"/>
              <a:t> </a:t>
            </a:r>
            <a:r>
              <a:rPr lang="en-US" dirty="0" err="1"/>
              <a:t>vores</a:t>
            </a:r>
            <a:r>
              <a:rPr lang="en-US" dirty="0"/>
              <a:t> forskning </a:t>
            </a:r>
            <a:r>
              <a:rPr lang="en-US" dirty="0" err="1"/>
              <a:t>udgangspunkt</a:t>
            </a:r>
            <a:r>
              <a:rPr lang="en-US" dirty="0"/>
              <a:t> </a:t>
            </a:r>
            <a:r>
              <a:rPr lang="en-US" dirty="0" err="1"/>
              <a:t>i</a:t>
            </a:r>
            <a:r>
              <a:rPr lang="en-US" dirty="0"/>
              <a:t> </a:t>
            </a:r>
            <a:r>
              <a:rPr lang="en-US" dirty="0" err="1"/>
              <a:t>globale</a:t>
            </a:r>
            <a:r>
              <a:rPr lang="en-US" dirty="0"/>
              <a:t> </a:t>
            </a:r>
            <a:r>
              <a:rPr lang="en-US" dirty="0" err="1"/>
              <a:t>samfundsmæssige</a:t>
            </a:r>
            <a:r>
              <a:rPr lang="en-US" dirty="0"/>
              <a:t> </a:t>
            </a:r>
            <a:r>
              <a:rPr lang="en-US" dirty="0" err="1"/>
              <a:t>udfordringer</a:t>
            </a:r>
            <a:r>
              <a:rPr lang="en-US" dirty="0"/>
              <a:t>. Vi </a:t>
            </a:r>
            <a:r>
              <a:rPr lang="en-US" dirty="0" err="1"/>
              <a:t>arbejder</a:t>
            </a:r>
            <a:r>
              <a:rPr lang="en-US" dirty="0"/>
              <a:t> </a:t>
            </a:r>
            <a:r>
              <a:rPr lang="en-US" dirty="0" err="1"/>
              <a:t>på</a:t>
            </a:r>
            <a:r>
              <a:rPr lang="en-US" dirty="0"/>
              <a:t> </a:t>
            </a:r>
            <a:r>
              <a:rPr lang="en-US" dirty="0" err="1"/>
              <a:t>tværs</a:t>
            </a:r>
            <a:r>
              <a:rPr lang="en-US" dirty="0"/>
              <a:t> </a:t>
            </a:r>
            <a:r>
              <a:rPr lang="en-US" dirty="0" err="1"/>
              <a:t>af</a:t>
            </a:r>
            <a:r>
              <a:rPr lang="en-US" dirty="0"/>
              <a:t> discipliner og </a:t>
            </a:r>
            <a:r>
              <a:rPr lang="en-US" dirty="0" err="1"/>
              <a:t>sektorer</a:t>
            </a:r>
            <a:r>
              <a:rPr lang="en-US" dirty="0"/>
              <a:t>, og vi </a:t>
            </a:r>
            <a:r>
              <a:rPr lang="en-US" dirty="0" err="1"/>
              <a:t>lægger</a:t>
            </a:r>
            <a:r>
              <a:rPr lang="en-US" dirty="0"/>
              <a:t> </a:t>
            </a:r>
            <a:r>
              <a:rPr lang="en-US" dirty="0" err="1"/>
              <a:t>stor</a:t>
            </a:r>
            <a:r>
              <a:rPr lang="en-US" dirty="0"/>
              <a:t> </a:t>
            </a:r>
            <a:r>
              <a:rPr lang="en-US" dirty="0" err="1"/>
              <a:t>vægt</a:t>
            </a:r>
            <a:r>
              <a:rPr lang="en-US" dirty="0"/>
              <a:t> </a:t>
            </a:r>
            <a:r>
              <a:rPr lang="en-US" dirty="0" err="1"/>
              <a:t>på</a:t>
            </a:r>
            <a:r>
              <a:rPr lang="en-US" dirty="0"/>
              <a:t> at </a:t>
            </a:r>
            <a:r>
              <a:rPr lang="en-US" dirty="0" err="1"/>
              <a:t>samarbejde</a:t>
            </a:r>
            <a:r>
              <a:rPr lang="en-US" dirty="0"/>
              <a:t> med </a:t>
            </a:r>
            <a:r>
              <a:rPr lang="en-US" dirty="0" err="1"/>
              <a:t>virksomheder</a:t>
            </a:r>
            <a:r>
              <a:rPr lang="en-US" dirty="0"/>
              <a:t> og </a:t>
            </a:r>
            <a:r>
              <a:rPr lang="en-US" dirty="0" err="1"/>
              <a:t>myndigheder</a:t>
            </a:r>
            <a:r>
              <a:rPr lang="en-US" dirty="0"/>
              <a:t>, </a:t>
            </a:r>
            <a:r>
              <a:rPr lang="en-US" dirty="0" err="1"/>
              <a:t>så</a:t>
            </a:r>
            <a:r>
              <a:rPr lang="en-US" dirty="0"/>
              <a:t> </a:t>
            </a:r>
            <a:r>
              <a:rPr lang="en-US" dirty="0" err="1"/>
              <a:t>vores</a:t>
            </a:r>
            <a:r>
              <a:rPr lang="en-US" dirty="0"/>
              <a:t> </a:t>
            </a:r>
            <a:r>
              <a:rPr lang="en-US" dirty="0" err="1"/>
              <a:t>forskningsresultater</a:t>
            </a:r>
            <a:r>
              <a:rPr lang="en-US" dirty="0"/>
              <a:t> </a:t>
            </a:r>
            <a:r>
              <a:rPr lang="en-US" dirty="0" err="1"/>
              <a:t>skaber</a:t>
            </a:r>
            <a:r>
              <a:rPr lang="en-US" dirty="0"/>
              <a:t> </a:t>
            </a:r>
            <a:r>
              <a:rPr lang="en-US" dirty="0" err="1"/>
              <a:t>viden</a:t>
            </a:r>
            <a:r>
              <a:rPr lang="en-US" dirty="0"/>
              <a:t> for </a:t>
            </a:r>
            <a:r>
              <a:rPr lang="en-US" dirty="0" err="1"/>
              <a:t>verden</a:t>
            </a:r>
            <a:r>
              <a:rPr lang="en-US" dirty="0"/>
              <a:t>.</a:t>
            </a:r>
            <a:endParaRPr lang="da-DK" dirty="0"/>
          </a:p>
        </p:txBody>
      </p:sp>
    </p:spTree>
    <p:extLst>
      <p:ext uri="{BB962C8B-B14F-4D97-AF65-F5344CB8AC3E}">
        <p14:creationId xmlns:p14="http://schemas.microsoft.com/office/powerpoint/2010/main" val="15448104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8338" y="349953"/>
            <a:ext cx="7642226" cy="1486727"/>
          </a:xfrm>
        </p:spPr>
        <p:txBody>
          <a:bodyPr/>
          <a:lstStyle/>
          <a:p>
            <a:r>
              <a:rPr lang="en-GB">
                <a:solidFill>
                  <a:srgbClr val="002060"/>
                </a:solidFill>
                <a:latin typeface="Arial" panose="020B0604020202020204" pitchFamily="34" charset="0"/>
                <a:cs typeface="Arial" panose="020B0604020202020204" pitchFamily="34" charset="0"/>
              </a:rPr>
              <a:t>DET SUNDHEDSVIDEN-SKABELIGE </a:t>
            </a:r>
            <a:r>
              <a:rPr lang="en-GB" dirty="0">
                <a:solidFill>
                  <a:srgbClr val="002060"/>
                </a:solidFill>
                <a:latin typeface="Arial" panose="020B0604020202020204" pitchFamily="34" charset="0"/>
                <a:cs typeface="Arial" panose="020B0604020202020204" pitchFamily="34" charset="0"/>
              </a:rPr>
              <a:t>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pPr lvl="0"/>
            <a:r>
              <a:rPr lang="da-DK" dirty="0" err="1"/>
              <a:t>Translationel</a:t>
            </a:r>
            <a:r>
              <a:rPr lang="da-DK" dirty="0"/>
              <a:t> smerteforskning (Grundforskningscenter: CNAP)</a:t>
            </a:r>
          </a:p>
          <a:p>
            <a:pPr lvl="0"/>
            <a:r>
              <a:rPr lang="da-DK" dirty="0" err="1"/>
              <a:t>Kardioteknologi</a:t>
            </a:r>
            <a:endParaRPr lang="da-DK" dirty="0"/>
          </a:p>
          <a:p>
            <a:pPr lvl="0"/>
            <a:r>
              <a:rPr lang="da-DK" dirty="0"/>
              <a:t>Klinisk beslutningsstøtte</a:t>
            </a:r>
          </a:p>
          <a:p>
            <a:pPr lvl="0"/>
            <a:r>
              <a:rPr lang="da-DK" dirty="0"/>
              <a:t>Epidemiologi og folkesundhed</a:t>
            </a:r>
          </a:p>
          <a:p>
            <a:pPr lvl="0"/>
            <a:r>
              <a:rPr lang="da-DK" dirty="0"/>
              <a:t>Molekylær medicin </a:t>
            </a:r>
          </a:p>
          <a:p>
            <a:pPr lvl="0"/>
            <a:r>
              <a:rPr lang="da-DK" dirty="0" err="1"/>
              <a:t>Neuroteknologi</a:t>
            </a:r>
            <a:r>
              <a:rPr lang="da-DK" dirty="0"/>
              <a:t> og -rehabilitering </a:t>
            </a:r>
          </a:p>
          <a:p>
            <a:pPr lvl="0"/>
            <a:r>
              <a:rPr lang="da-DK" dirty="0"/>
              <a:t>Personlig medicin til kræftpatienter</a:t>
            </a:r>
          </a:p>
          <a:p>
            <a:pPr lvl="0"/>
            <a:r>
              <a:rPr lang="da-DK" dirty="0"/>
              <a:t>E-sundhed, telesundhed og telerehabilitering</a:t>
            </a:r>
          </a:p>
          <a:p>
            <a:pPr marL="0" indent="0">
              <a:buNone/>
            </a:pPr>
            <a:endParaRPr lang="da-DK" dirty="0"/>
          </a:p>
          <a:p>
            <a:pPr marL="0" indent="0">
              <a:buNone/>
            </a:pPr>
            <a:endParaRPr lang="da-DK" dirty="0"/>
          </a:p>
        </p:txBody>
      </p:sp>
      <p:pic>
        <p:nvPicPr>
          <p:cNvPr id="6" name="Pladsholder til billede 5"/>
          <p:cNvPicPr>
            <a:picLocks noGrp="1" noChangeAspect="1"/>
          </p:cNvPicPr>
          <p:nvPr>
            <p:ph type="pic" sz="quarter" idx="16"/>
          </p:nvPr>
        </p:nvPicPr>
        <p:blipFill>
          <a:blip r:embed="rId3" cstate="hqprint">
            <a:extLst>
              <a:ext uri="{28A0092B-C50C-407E-A947-70E740481C1C}">
                <a14:useLocalDpi xmlns:a14="http://schemas.microsoft.com/office/drawing/2010/main" val="0"/>
              </a:ext>
            </a:extLst>
          </a:blip>
          <a:srcRect/>
          <a:stretch>
            <a:fillRect/>
          </a:stretch>
        </p:blipFill>
        <p:spPr/>
      </p:pic>
      <p:sp>
        <p:nvSpPr>
          <p:cNvPr id="4" name="Tekstfelt 3"/>
          <p:cNvSpPr txBox="1"/>
          <p:nvPr/>
        </p:nvSpPr>
        <p:spPr>
          <a:xfrm>
            <a:off x="515938" y="1836680"/>
            <a:ext cx="6295696" cy="1569660"/>
          </a:xfrm>
          <a:prstGeom prst="rect">
            <a:avLst/>
          </a:prstGeom>
          <a:noFill/>
        </p:spPr>
        <p:txBody>
          <a:bodyPr wrap="square" rtlCol="0">
            <a:spAutoFit/>
          </a:bodyPr>
          <a:lstStyle/>
          <a:p>
            <a:r>
              <a:rPr lang="da-DK" sz="1600" dirty="0"/>
              <a:t>Forskning på Det Sundhedsvidenskabelige Fakultet kombinerer traditionelle sundhedsvidenskabelige discipliner med ingeniør-videnskab og fremsynet human- og samfundsvidenskab. Forskningen vedrører alle aspekter af sundhedsfremme, fra grundlæggende videnskabelige problemstillinger til synlige forskningsbaserede tiltag i samfundet.</a:t>
            </a:r>
          </a:p>
        </p:txBody>
      </p:sp>
      <p:pic>
        <p:nvPicPr>
          <p:cNvPr id="13" name="Pladsholder til billede 12"/>
          <p:cNvPicPr>
            <a:picLocks noGrp="1" noChangeAspect="1"/>
          </p:cNvPicPr>
          <p:nvPr>
            <p:ph type="pic" sz="quarter" idx="14"/>
          </p:nvPr>
        </p:nvPicPr>
        <p:blipFill>
          <a:blip r:embed="rId4" cstate="hq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9908002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830018" cy="896611"/>
          </a:xfrm>
        </p:spPr>
        <p:txBody>
          <a:bodyPr/>
          <a:lstStyle/>
          <a:p>
            <a:r>
              <a:rPr lang="en-GB" sz="3200" dirty="0">
                <a:solidFill>
                  <a:srgbClr val="002060"/>
                </a:solidFill>
                <a:latin typeface="Arial" panose="020B0604020202020204" pitchFamily="34" charset="0"/>
                <a:cs typeface="Arial" panose="020B0604020202020204" pitchFamily="34" charset="0"/>
              </a:rPr>
              <a:t>DET HUMANISTISKE OG SAMFUNDSVIDENSKABELIGE 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87373" y="1859796"/>
            <a:ext cx="6840540" cy="4455761"/>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FontTx/>
              <a:buNone/>
            </a:pPr>
            <a:r>
              <a:rPr lang="da-DK" sz="1400" dirty="0">
                <a:latin typeface="Arial" panose="020B0604020202020204" pitchFamily="34" charset="0"/>
                <a:cs typeface="Arial" panose="020B0604020202020204" pitchFamily="34" charset="0"/>
              </a:rPr>
              <a:t>KERNEAKTIVITETER:</a:t>
            </a:r>
          </a:p>
          <a:p>
            <a:pPr marL="0" indent="0">
              <a:buNone/>
            </a:pPr>
            <a:r>
              <a:rPr lang="da-DK" sz="1400" dirty="0"/>
              <a:t>SSH undersøger, udvikler, genererer ny viden og samarbejder med fokus på:</a:t>
            </a:r>
            <a:br>
              <a:rPr lang="da-DK" sz="1400" dirty="0"/>
            </a:br>
            <a:r>
              <a:rPr lang="da-DK" sz="1400" dirty="0"/>
              <a:t>Menneskers tanker og motiver gennem studier af kunst og kultur, sprog og historie. </a:t>
            </a:r>
          </a:p>
          <a:p>
            <a:r>
              <a:rPr lang="da-DK" sz="1400" dirty="0"/>
              <a:t>Organisationer og virksomheder og menneskers ageren i disse.</a:t>
            </a:r>
          </a:p>
          <a:p>
            <a:r>
              <a:rPr lang="da-DK" sz="1400" dirty="0"/>
              <a:t>Mennesker som en del af et samfund lokalt, regionalt, nationalt og globalt.</a:t>
            </a:r>
          </a:p>
          <a:p>
            <a:r>
              <a:rPr lang="da-DK" sz="1400" dirty="0"/>
              <a:t>Mennesker i en s</a:t>
            </a:r>
            <a:r>
              <a:rPr lang="en-US" sz="1400" dirty="0" err="1"/>
              <a:t>cience</a:t>
            </a:r>
            <a:r>
              <a:rPr lang="en-US" sz="1400" dirty="0"/>
              <a:t>, technology, engineering, mathematics </a:t>
            </a:r>
            <a:r>
              <a:rPr lang="en-US" sz="1400" dirty="0" err="1"/>
              <a:t>og</a:t>
            </a:r>
            <a:r>
              <a:rPr lang="en-US" sz="1400" dirty="0"/>
              <a:t> health </a:t>
            </a:r>
            <a:r>
              <a:rPr lang="en-US" sz="1400" dirty="0" err="1"/>
              <a:t>kontekst</a:t>
            </a:r>
            <a:r>
              <a:rPr lang="en-US" sz="1400" dirty="0"/>
              <a:t>.</a:t>
            </a:r>
            <a:r>
              <a:rPr lang="da-DK" sz="1400" dirty="0"/>
              <a:t> </a:t>
            </a:r>
          </a:p>
          <a:p>
            <a:pPr marL="0" indent="0">
              <a:buNone/>
            </a:pPr>
            <a:endParaRPr lang="en-US" dirty="0"/>
          </a:p>
          <a:p>
            <a:pPr marL="0" indent="0">
              <a:buNone/>
            </a:pPr>
            <a:r>
              <a:rPr lang="en-US" sz="1400" dirty="0"/>
              <a:t>FAGLIG STYRKEPOSITIONER:</a:t>
            </a:r>
          </a:p>
          <a:p>
            <a:r>
              <a:rPr lang="da-DK" sz="1400" dirty="0"/>
              <a:t>Tværvidenskabeligt samarbejde med afsæt i </a:t>
            </a:r>
            <a:r>
              <a:rPr lang="da-DK" sz="1400" dirty="0" err="1"/>
              <a:t>SSH’s</a:t>
            </a:r>
            <a:r>
              <a:rPr lang="da-DK" sz="1400" dirty="0"/>
              <a:t> grundfagligheder</a:t>
            </a:r>
          </a:p>
          <a:p>
            <a:r>
              <a:rPr lang="da-DK" sz="1400" dirty="0"/>
              <a:t>Udvikling af </a:t>
            </a:r>
            <a:r>
              <a:rPr lang="da-DK" sz="1400" b="0" dirty="0"/>
              <a:t>teorier og metoder inden for et samlet humaniora og samfundsvidenskab</a:t>
            </a:r>
          </a:p>
          <a:p>
            <a:r>
              <a:rPr lang="da-DK" sz="1400" dirty="0"/>
              <a:t>Forskning inden for </a:t>
            </a:r>
            <a:r>
              <a:rPr lang="da-DK" sz="1400" dirty="0" err="1"/>
              <a:t>computational</a:t>
            </a:r>
            <a:r>
              <a:rPr lang="da-DK" sz="1400" dirty="0"/>
              <a:t> SSH</a:t>
            </a:r>
          </a:p>
          <a:p>
            <a:r>
              <a:rPr lang="da-DK" sz="1400" dirty="0"/>
              <a:t>Bæredygtighed i et bredere perspektiv end det miljømæssige og produktionsrettede</a:t>
            </a:r>
          </a:p>
          <a:p>
            <a:r>
              <a:rPr lang="da-DK" sz="1400" b="0" dirty="0"/>
              <a:t>Forandringsprocesser knyttet til børne- og ungeliv</a:t>
            </a:r>
          </a:p>
          <a:p>
            <a:r>
              <a:rPr lang="da-DK" sz="1400" dirty="0"/>
              <a:t>Førende inden for livslang læring og EVU</a:t>
            </a:r>
          </a:p>
          <a:p>
            <a:r>
              <a:rPr lang="da-DK" sz="1400" dirty="0" err="1"/>
              <a:t>Vidensamarbejde</a:t>
            </a:r>
            <a:r>
              <a:rPr lang="da-DK" sz="1400" dirty="0"/>
              <a:t> nationalt og globalt</a:t>
            </a:r>
          </a:p>
          <a:p>
            <a:pPr marL="0" indent="0">
              <a:buNone/>
            </a:pPr>
            <a:endParaRPr lang="en-US" sz="1500" dirty="0"/>
          </a:p>
          <a:p>
            <a:pPr marL="0" indent="0">
              <a:buNone/>
            </a:pPr>
            <a:endParaRPr lang="da-DK" sz="1500" dirty="0"/>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a:extLst>
              <a:ext uri="{FF2B5EF4-FFF2-40B4-BE49-F238E27FC236}">
                <a16:creationId xmlns:a16="http://schemas.microsoft.com/office/drawing/2014/main" id="{E94203B8-F7E8-44EB-9B4D-15B9AC27764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91811" y="783671"/>
            <a:ext cx="7808379" cy="5857041"/>
          </a:xfrm>
          <a:prstGeom prst="rect">
            <a:avLst/>
          </a:prstGeom>
        </p:spPr>
      </p:pic>
      <p:sp>
        <p:nvSpPr>
          <p:cNvPr id="3" name="Titel 2"/>
          <p:cNvSpPr>
            <a:spLocks noGrp="1"/>
          </p:cNvSpPr>
          <p:nvPr>
            <p:ph type="title"/>
          </p:nvPr>
        </p:nvSpPr>
        <p:spPr>
          <a:xfrm>
            <a:off x="587374" y="357948"/>
            <a:ext cx="9775826" cy="1486727"/>
          </a:xfrm>
        </p:spPr>
        <p:txBody>
          <a:bodyPr/>
          <a:lstStyle/>
          <a:p>
            <a:r>
              <a:rPr lang="en-GB" dirty="0">
                <a:solidFill>
                  <a:srgbClr val="002060"/>
                </a:solidFill>
                <a:latin typeface="Arial" panose="020B0604020202020204" pitchFamily="34" charset="0"/>
                <a:cs typeface="Arial" panose="020B0604020202020204" pitchFamily="34" charset="0"/>
              </a:rPr>
              <a:t>SSH PROFIL OG PEJLEMÆRKER</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VIDENSAMARBEJDE </a:t>
            </a:r>
          </a:p>
        </p:txBody>
      </p:sp>
    </p:spTree>
    <p:extLst>
      <p:ext uri="{BB962C8B-B14F-4D97-AF65-F5344CB8AC3E}">
        <p14:creationId xmlns:p14="http://schemas.microsoft.com/office/powerpoint/2010/main" val="3029452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Regionalt behov for uddannelse, vækst og beskæftigelse</a:t>
            </a:r>
          </a:p>
          <a:p>
            <a:pPr marL="285750" indent="-285750">
              <a:buBlip>
                <a:blip r:embed="rId3"/>
              </a:buBlip>
            </a:pPr>
            <a:r>
              <a:rPr lang="da-DK" sz="1400" dirty="0"/>
              <a:t>Ca. 2.100 studerende og ca. 250 forskere.</a:t>
            </a:r>
          </a:p>
          <a:p>
            <a:pPr marL="285750" indent="-285750">
              <a:buBlip>
                <a:blip r:embed="rId3"/>
              </a:buBlip>
            </a:pPr>
            <a:r>
              <a:rPr lang="da-DK" sz="1400" dirty="0"/>
              <a:t>Humaniora, samfundsvidenskab, teknik og naturvidenskab </a:t>
            </a:r>
          </a:p>
          <a:p>
            <a:pPr marL="285750" indent="-285750">
              <a:buBlip>
                <a:blip r:embed="rId3"/>
              </a:buBlip>
            </a:pPr>
            <a:r>
              <a:rPr lang="da-DK" sz="1400" dirty="0"/>
              <a:t>Virksomhedssamarbejdet = kimen til AAU DNA</a:t>
            </a:r>
          </a:p>
          <a:p>
            <a:pPr marL="285750" indent="-285750">
              <a:buBlip>
                <a:blip r:embed="rId3"/>
              </a:buBlip>
            </a:pPr>
            <a:r>
              <a:rPr lang="da-DK" sz="1400" dirty="0"/>
              <a:t>Problembaseret læring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UNIVERSITET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endParaRPr lang="da-DK" dirty="0"/>
          </a:p>
        </p:txBody>
      </p:sp>
      <p:sp>
        <p:nvSpPr>
          <p:cNvPr id="8" name="Tekstboks 7"/>
          <p:cNvSpPr txBox="1"/>
          <p:nvPr/>
        </p:nvSpPr>
        <p:spPr>
          <a:xfrm>
            <a:off x="5616914" y="1414997"/>
            <a:ext cx="4092165" cy="338554"/>
          </a:xfrm>
          <a:prstGeom prst="rect">
            <a:avLst/>
          </a:prstGeom>
          <a:noFill/>
        </p:spPr>
        <p:txBody>
          <a:bodyPr wrap="square" rtlCol="0">
            <a:spAutoFit/>
          </a:bodyPr>
          <a:lstStyle/>
          <a:p>
            <a:pPr algn="ctr"/>
            <a:r>
              <a:rPr lang="da-DK" sz="1600" b="1" dirty="0"/>
              <a:t>AAU leverer i dag ”Viden for verden”</a:t>
            </a:r>
          </a:p>
        </p:txBody>
      </p:sp>
      <p:sp>
        <p:nvSpPr>
          <p:cNvPr id="9" name="Tekstboks 8"/>
          <p:cNvSpPr txBox="1"/>
          <p:nvPr/>
        </p:nvSpPr>
        <p:spPr>
          <a:xfrm>
            <a:off x="650281" y="1438002"/>
            <a:ext cx="4158026" cy="323165"/>
          </a:xfrm>
          <a:prstGeom prst="rect">
            <a:avLst/>
          </a:prstGeom>
          <a:noFill/>
        </p:spPr>
        <p:txBody>
          <a:bodyPr wrap="square" rtlCol="0">
            <a:spAutoFit/>
          </a:bodyPr>
          <a:lstStyle/>
          <a:p>
            <a:pPr algn="ctr"/>
            <a:r>
              <a:rPr lang="da-DK" sz="1500" b="1" dirty="0"/>
              <a:t>Svaret på en regional udfordring </a:t>
            </a:r>
          </a:p>
        </p:txBody>
      </p:sp>
      <p:sp>
        <p:nvSpPr>
          <p:cNvPr id="10" name="Tekstboks 9"/>
          <p:cNvSpPr txBox="1"/>
          <p:nvPr/>
        </p:nvSpPr>
        <p:spPr>
          <a:xfrm>
            <a:off x="40325" y="1388527"/>
            <a:ext cx="1402080" cy="400110"/>
          </a:xfrm>
          <a:prstGeom prst="rect">
            <a:avLst/>
          </a:prstGeom>
          <a:noFill/>
        </p:spPr>
        <p:txBody>
          <a:bodyPr wrap="square" rtlCol="0">
            <a:spAutoFit/>
          </a:bodyPr>
          <a:lstStyle/>
          <a:p>
            <a:pPr algn="ctr"/>
            <a:r>
              <a:rPr lang="da-DK" sz="2000" b="1" dirty="0"/>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algn="ctr"/>
            <a:r>
              <a:rPr lang="da-DK" sz="2000" b="1" dirty="0"/>
              <a:t>2024</a:t>
            </a:r>
          </a:p>
        </p:txBody>
      </p:sp>
      <p:sp>
        <p:nvSpPr>
          <p:cNvPr id="14" name="Pladsholder til tekst 3"/>
          <p:cNvSpPr txBox="1">
            <a:spLocks/>
          </p:cNvSpPr>
          <p:nvPr/>
        </p:nvSpPr>
        <p:spPr>
          <a:xfrm>
            <a:off x="4721193" y="2156956"/>
            <a:ext cx="3525499" cy="419396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AAU udgør i dag 9% af sektoren – målt på indtægter</a:t>
            </a:r>
          </a:p>
          <a:p>
            <a:pPr marL="285750" indent="-285750">
              <a:buBlip>
                <a:blip r:embed="rId3"/>
              </a:buBlip>
            </a:pPr>
            <a:r>
              <a:rPr lang="da-DK" sz="1400" dirty="0"/>
              <a:t>Ca. 21.000 studerende, 2.258 forskere og 1.441 teknisk-administrativt personale </a:t>
            </a:r>
          </a:p>
          <a:p>
            <a:pPr marL="285750" indent="-285750">
              <a:buBlip>
                <a:blip r:embed="rId3"/>
              </a:buBlip>
            </a:pPr>
            <a:r>
              <a:rPr lang="da-DK" sz="1400" dirty="0"/>
              <a:t>Humaniora, samfundsvidenskab, teknik og naturvidenskab, it og design og sundhedsvidenskab </a:t>
            </a:r>
          </a:p>
          <a:p>
            <a:pPr marL="285750" indent="-285750">
              <a:buBlip>
                <a:blip r:embed="rId3"/>
              </a:buBlip>
            </a:pPr>
            <a:r>
              <a:rPr lang="da-DK" sz="1400" dirty="0"/>
              <a:t>Tværdisciplinært fokus</a:t>
            </a:r>
          </a:p>
          <a:p>
            <a:pPr marL="285750" indent="-285750">
              <a:buBlip>
                <a:blip r:embed="rId3"/>
              </a:buBlip>
            </a:pPr>
            <a:r>
              <a:rPr lang="da-DK" sz="1400" dirty="0"/>
              <a:t>Virksomhedernes foretrukne samarbejdsparter</a:t>
            </a:r>
          </a:p>
          <a:p>
            <a:pPr marL="285750" indent="-285750">
              <a:buBlip>
                <a:blip r:embed="rId3"/>
              </a:buBlip>
            </a:pPr>
            <a:r>
              <a:rPr lang="da-DK" sz="1400" dirty="0"/>
              <a:t>Uddannelse til og virksomheds-</a:t>
            </a:r>
            <a:br>
              <a:rPr lang="da-DK" sz="1400" dirty="0"/>
            </a:br>
            <a:r>
              <a:rPr lang="da-DK" sz="1400" dirty="0"/>
              <a:t>samarbejde i hele landet</a:t>
            </a: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403627" y="2143509"/>
            <a:ext cx="3457935" cy="4021653"/>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Forskning der adresserer samfundsmæssige problemer</a:t>
            </a:r>
          </a:p>
          <a:p>
            <a:pPr marL="285750" indent="-285750">
              <a:buBlip>
                <a:blip r:embed="rId3"/>
              </a:buBlip>
            </a:pPr>
            <a:r>
              <a:rPr lang="da-DK" sz="1400" dirty="0"/>
              <a:t>Internationalt anerkendt for problem- og projektbaseret uddannelse </a:t>
            </a:r>
          </a:p>
          <a:p>
            <a:pPr marL="285750" indent="-285750">
              <a:buBlip>
                <a:blip r:embed="rId3"/>
              </a:buBlip>
            </a:pPr>
            <a:r>
              <a:rPr lang="da-DK" sz="1400" dirty="0"/>
              <a:t>Nr. 35 i verden blandt de unge universiteter (under 50 år)             (Times </a:t>
            </a:r>
            <a:r>
              <a:rPr lang="da-DK" sz="1400" dirty="0" err="1"/>
              <a:t>Higher</a:t>
            </a:r>
            <a:r>
              <a:rPr lang="da-DK" sz="1400" dirty="0"/>
              <a:t> Education 2023)</a:t>
            </a:r>
          </a:p>
          <a:p>
            <a:pPr marL="285750" indent="-285750">
              <a:buBlip>
                <a:blip r:embed="rId3"/>
              </a:buBlip>
            </a:pPr>
            <a:r>
              <a:rPr lang="da-DK" sz="1400" dirty="0"/>
              <a:t>4. højest rangeret ingeniøruddannelse i verden (MIT analyse 2018)</a:t>
            </a:r>
          </a:p>
          <a:p>
            <a:pPr marL="285750" indent="-285750">
              <a:buBlip>
                <a:blip r:embed="rId3"/>
              </a:buBlip>
            </a:pPr>
            <a:r>
              <a:rPr lang="da-DK" sz="1400" dirty="0"/>
              <a:t>Bedste ingeniøruniversitet i EU og nr. 11 i verden (US NEWS, ranking 2023).</a:t>
            </a:r>
          </a:p>
          <a:p>
            <a:pPr marL="285750" indent="-285750">
              <a:buBlip>
                <a:blip r:embed="rId3"/>
              </a:buBlip>
            </a:pPr>
            <a:r>
              <a:rPr lang="da-DK" sz="1400" dirty="0">
                <a:solidFill>
                  <a:schemeClr val="tx1"/>
                </a:solidFill>
                <a:latin typeface="+mn-lt"/>
              </a:rPr>
              <a:t>Nr. 9 i verden indenfor bæredygtig udvikling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2023)</a:t>
            </a:r>
            <a:endParaRPr lang="da-DK" sz="1400" dirty="0"/>
          </a:p>
          <a:p>
            <a:endParaRPr lang="da-DK" sz="1400" dirty="0"/>
          </a:p>
          <a:p>
            <a:pPr marL="285750" indent="-285750">
              <a:buBlip>
                <a:blip r:embed="rId3"/>
              </a:buBlip>
            </a:pPr>
            <a:endParaRPr lang="da-DK" sz="1400" dirty="0"/>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35195131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17923" y="370290"/>
            <a:ext cx="10022355" cy="1474385"/>
          </a:xfrm>
        </p:spPr>
        <p:txBody>
          <a:bodyPr/>
          <a:lstStyle/>
          <a:p>
            <a:r>
              <a:rPr lang="da-DK" dirty="0">
                <a:latin typeface="Arial" panose="020B0604020202020204" pitchFamily="34" charset="0"/>
                <a:cs typeface="Arial" panose="020B0604020202020204" pitchFamily="34" charset="0"/>
              </a:rPr>
              <a:t>STÆRKE TIL SAMARBEJDE</a:t>
            </a:r>
            <a:endParaRPr lang="da-DK" dirty="0">
              <a:solidFill>
                <a:schemeClr val="accent4"/>
              </a:solidFill>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VIRKSOMHEDERS FORETRUKNE PARTNER</a:t>
            </a: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Forskningstunge virksomheder anser AAU som det bedste danske universitet til at varetage processen fra patent til kommercialisering</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Årligt oprettes mellem 500 og 600 forskningsaftaler mellem offentlige/private aktører og AAU</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indtager førstepladsen på DI’s liste over, hvor tilfredse virksomhederne er med at samarbejde med landets universiteter </a:t>
            </a: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3" name="Tekstfelt 2"/>
          <p:cNvSpPr txBox="1"/>
          <p:nvPr/>
        </p:nvSpPr>
        <p:spPr>
          <a:xfrm>
            <a:off x="8567165" y="3993333"/>
            <a:ext cx="2948746" cy="584775"/>
          </a:xfrm>
          <a:prstGeom prst="rect">
            <a:avLst/>
          </a:prstGeom>
          <a:noFill/>
        </p:spPr>
        <p:txBody>
          <a:bodyPr wrap="square" rtlCol="0">
            <a:spAutoFit/>
          </a:bodyPr>
          <a:lstStyle/>
          <a:p>
            <a:r>
              <a:rPr lang="nn-NO" sz="1600" b="1" dirty="0">
                <a:solidFill>
                  <a:srgbClr val="000061"/>
                </a:solidFill>
                <a:latin typeface="+mj-lt"/>
                <a:cs typeface="Arial" panose="020B0604020202020204" pitchFamily="34" charset="0"/>
              </a:rPr>
              <a:t>BEDST TIL SAMARBEJDSAFTALER</a:t>
            </a:r>
          </a:p>
        </p:txBody>
      </p:sp>
      <p:sp>
        <p:nvSpPr>
          <p:cNvPr id="11" name="Tekstfelt 10"/>
          <p:cNvSpPr txBox="1"/>
          <p:nvPr/>
        </p:nvSpPr>
        <p:spPr>
          <a:xfrm>
            <a:off x="4373217" y="3998997"/>
            <a:ext cx="3311666" cy="607422"/>
          </a:xfrm>
          <a:prstGeom prst="rect">
            <a:avLst/>
          </a:prstGeom>
          <a:noFill/>
        </p:spPr>
        <p:txBody>
          <a:bodyPr wrap="square" rtlCol="0">
            <a:spAutoFit/>
          </a:bodyPr>
          <a:lstStyle/>
          <a:p>
            <a:r>
              <a:rPr lang="da-DK" sz="1600" b="1" dirty="0">
                <a:solidFill>
                  <a:srgbClr val="000061"/>
                </a:solidFill>
                <a:latin typeface="+mj-lt"/>
                <a:cs typeface="Arial" panose="020B0604020202020204" pitchFamily="34" charset="0"/>
              </a:rPr>
              <a:t>SMIDIG TILGANG TIL SAMARBEJDE</a:t>
            </a:r>
          </a:p>
        </p:txBody>
      </p:sp>
      <p:pic>
        <p:nvPicPr>
          <p:cNvPr id="7" name="Billed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783433" cy="1784809"/>
          </a:xfrm>
          <a:prstGeom prst="rect">
            <a:avLst/>
          </a:prstGeom>
        </p:spPr>
      </p:pic>
      <p:pic>
        <p:nvPicPr>
          <p:cNvPr id="12" name="Billed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29488105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512038" y="239384"/>
            <a:ext cx="9777855" cy="1621619"/>
          </a:xfrm>
        </p:spPr>
        <p:txBody>
          <a:bodyPr/>
          <a:lstStyle/>
          <a:p>
            <a:r>
              <a:rPr lang="da-DK" dirty="0">
                <a:solidFill>
                  <a:srgbClr val="192753"/>
                </a:solidFill>
                <a:latin typeface="Arial" panose="020B0604020202020204" pitchFamily="34" charset="0"/>
                <a:cs typeface="Arial" panose="020B0604020202020204" pitchFamily="34" charset="0"/>
              </a:rPr>
              <a:t>AAU SAMARBEJDER MED VIRKSOMHEDER I HELE DANMARK</a:t>
            </a:r>
            <a:endParaRPr lang="da-DK" dirty="0">
              <a:solidFill>
                <a:schemeClr val="accent4"/>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6980901" y="3492564"/>
            <a:ext cx="4797355" cy="3718847"/>
          </a:xfrm>
        </p:spPr>
        <p:txBody>
          <a:bodyPr>
            <a:normAutofit/>
          </a:bodyPr>
          <a:lstStyle/>
          <a:p>
            <a:pPr marL="0" indent="0">
              <a:buNone/>
            </a:pPr>
            <a:endParaRPr lang="da-DK" dirty="0">
              <a:latin typeface="Arial" panose="020B0604020202020204" pitchFamily="34" charset="0"/>
              <a:cs typeface="Arial" panose="020B0604020202020204" pitchFamily="34" charset="0"/>
            </a:endParaRP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a:buFont typeface="Arial" pitchFamily="34" charset="0"/>
              <a:buBlip>
                <a:blip r:embed="rId3"/>
              </a:buBlip>
            </a:pPr>
            <a:r>
              <a:rPr lang="da-DK" dirty="0">
                <a:latin typeface="Arial" panose="020B0604020202020204" pitchFamily="34" charset="0"/>
                <a:cs typeface="Arial" panose="020B0604020202020204" pitchFamily="34" charset="0"/>
              </a:rPr>
              <a:t>Over en tredjedel af AAU’s samarbejdsvirksomheder har en høj </a:t>
            </a:r>
            <a:r>
              <a:rPr lang="da-DK" dirty="0" err="1">
                <a:latin typeface="Arial" panose="020B0604020202020204" pitchFamily="34" charset="0"/>
                <a:cs typeface="Arial" panose="020B0604020202020204" pitchFamily="34" charset="0"/>
              </a:rPr>
              <a:t>FoU</a:t>
            </a:r>
            <a:r>
              <a:rPr lang="da-DK" dirty="0">
                <a:latin typeface="Arial" panose="020B0604020202020204" pitchFamily="34" charset="0"/>
                <a:cs typeface="Arial" panose="020B0604020202020204" pitchFamily="34" charset="0"/>
              </a:rPr>
              <a:t>-intensitet.</a:t>
            </a:r>
          </a:p>
          <a:p>
            <a:pPr marL="0" indent="0">
              <a:buNone/>
            </a:pPr>
            <a:endParaRPr lang="en-US" dirty="0">
              <a:latin typeface="Arial" panose="020B0604020202020204" pitchFamily="34" charset="0"/>
              <a:cs typeface="Arial" panose="020B0604020202020204" pitchFamily="34" charset="0"/>
            </a:endParaRPr>
          </a:p>
          <a:p>
            <a:pPr>
              <a:buFont typeface="Arial" pitchFamily="34" charset="0"/>
              <a:buBlip>
                <a:blip r:embed="rId3"/>
              </a:buBlip>
            </a:pPr>
            <a:endParaRPr lang="en-US" dirty="0">
              <a:latin typeface="Arial" panose="020B0604020202020204" pitchFamily="34" charset="0"/>
              <a:cs typeface="Arial" panose="020B0604020202020204" pitchFamily="34" charset="0"/>
            </a:endParaRPr>
          </a:p>
          <a:p>
            <a:pPr marL="0" indent="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2865" y="1861003"/>
            <a:ext cx="4121240" cy="4522325"/>
          </a:xfrm>
          <a:prstGeom prst="rect">
            <a:avLst/>
          </a:prstGeom>
        </p:spPr>
      </p:pic>
      <p:sp>
        <p:nvSpPr>
          <p:cNvPr id="13" name="Rektangel 12"/>
          <p:cNvSpPr/>
          <p:nvPr/>
        </p:nvSpPr>
        <p:spPr>
          <a:xfrm>
            <a:off x="5465132" y="1763694"/>
            <a:ext cx="1866217" cy="1732590"/>
          </a:xfrm>
          <a:prstGeom prst="rect">
            <a:avLst/>
          </a:prstGeom>
        </p:spPr>
        <p:txBody>
          <a:bodyPr wrap="square">
            <a:spAutoFit/>
          </a:bodyPr>
          <a:lstStyle/>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REGION NORDJYLLAND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rPr>
              <a:t>REGION MIDTJYLLAND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94FBF"/>
                </a:solidFill>
                <a:effectLst/>
                <a:uLnTx/>
                <a:uFillTx/>
                <a:latin typeface="Arial" panose="020B0604020202020204" pitchFamily="34" charset="0"/>
                <a:ea typeface="+mn-ea"/>
                <a:cs typeface="Arial" panose="020B0604020202020204" pitchFamily="34" charset="0"/>
              </a:rPr>
              <a:t>REGION SYDDANMARK</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DF6752"/>
                </a:solidFill>
                <a:effectLst/>
                <a:uLnTx/>
                <a:uFillTx/>
                <a:latin typeface="Arial" panose="020B0604020202020204" pitchFamily="34" charset="0"/>
                <a:ea typeface="+mn-ea"/>
                <a:cs typeface="Arial" panose="020B0604020202020204" pitchFamily="34" charset="0"/>
              </a:rPr>
              <a:t>REGION HOVEDSTADEN</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38BDB"/>
                </a:solidFill>
                <a:effectLst/>
                <a:uLnTx/>
                <a:uFillTx/>
                <a:latin typeface="Arial" panose="020B0604020202020204" pitchFamily="34" charset="0"/>
                <a:ea typeface="+mn-ea"/>
                <a:cs typeface="Arial" panose="020B0604020202020204" pitchFamily="34" charset="0"/>
              </a:rPr>
              <a:t>REGION SJÆLLAND</a:t>
            </a:r>
          </a:p>
        </p:txBody>
      </p:sp>
      <p:sp>
        <p:nvSpPr>
          <p:cNvPr id="798" name="Rektangel 797"/>
          <p:cNvSpPr/>
          <p:nvPr/>
        </p:nvSpPr>
        <p:spPr>
          <a:xfrm>
            <a:off x="3392986" y="1767989"/>
            <a:ext cx="1866217" cy="1724575"/>
          </a:xfrm>
          <a:prstGeom prst="rect">
            <a:avLst/>
          </a:prstGeom>
        </p:spPr>
        <p:txBody>
          <a:bodyPr wrap="square">
            <a:spAutoFit/>
          </a:bodyPr>
          <a:lstStyle/>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29%</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14%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31%</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a:t>
            </a:r>
          </a:p>
        </p:txBody>
      </p:sp>
    </p:spTree>
    <p:extLst>
      <p:ext uri="{BB962C8B-B14F-4D97-AF65-F5344CB8AC3E}">
        <p14:creationId xmlns:p14="http://schemas.microsoft.com/office/powerpoint/2010/main" val="169560146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b="-3"/>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anchor="t">
            <a:normAutofit/>
          </a:bodyPr>
          <a:lstStyle/>
          <a:p>
            <a:pPr>
              <a:lnSpc>
                <a:spcPct val="90000"/>
              </a:lnSpc>
            </a:pPr>
            <a:r>
              <a:rPr lang="da-DK" dirty="0"/>
              <a:t>TRADITION FOR AT SAMARBEJDE</a:t>
            </a:r>
          </a:p>
        </p:txBody>
      </p:sp>
      <p:sp>
        <p:nvSpPr>
          <p:cNvPr id="9" name="Pladsholder til tekst 8"/>
          <p:cNvSpPr>
            <a:spLocks noGrp="1"/>
          </p:cNvSpPr>
          <p:nvPr>
            <p:ph type="body" sz="quarter" idx="12"/>
          </p:nvPr>
        </p:nvSpPr>
        <p:spPr>
          <a:xfrm>
            <a:off x="587375" y="2143359"/>
            <a:ext cx="4490445" cy="3752115"/>
          </a:xfrm>
        </p:spPr>
        <p:txBody>
          <a:bodyPr>
            <a:normAutofit/>
          </a:bodyPr>
          <a:lstStyle/>
          <a:p>
            <a:r>
              <a:rPr lang="da-DK" dirty="0"/>
              <a:t>AAU’s problembaserede forsknings- og læringsmodel skaber forandring</a:t>
            </a:r>
            <a:br>
              <a:rPr lang="da-DK" dirty="0"/>
            </a:br>
            <a:endParaRPr lang="da-DK" dirty="0"/>
          </a:p>
          <a:p>
            <a:r>
              <a:rPr lang="da-DK" dirty="0"/>
              <a:t>Videnskab bedrives i tæt samarbejde med erhvervsliv og offentlige partnere</a:t>
            </a:r>
          </a:p>
          <a:p>
            <a:endParaRPr lang="da-DK" dirty="0"/>
          </a:p>
          <a:p>
            <a:r>
              <a:rPr lang="en-GB" dirty="0" err="1"/>
              <a:t>En</a:t>
            </a:r>
            <a:r>
              <a:rPr lang="en-GB" dirty="0"/>
              <a:t> AAU-</a:t>
            </a:r>
            <a:r>
              <a:rPr lang="en-GB" dirty="0" err="1"/>
              <a:t>kultur</a:t>
            </a:r>
            <a:r>
              <a:rPr lang="en-GB" dirty="0"/>
              <a:t>, der </a:t>
            </a:r>
            <a:r>
              <a:rPr lang="en-GB" dirty="0" err="1"/>
              <a:t>understøtter</a:t>
            </a:r>
            <a:r>
              <a:rPr lang="en-GB" dirty="0"/>
              <a:t> </a:t>
            </a:r>
            <a:r>
              <a:rPr lang="en-GB" dirty="0" err="1"/>
              <a:t>dynamik</a:t>
            </a:r>
            <a:r>
              <a:rPr lang="en-GB" dirty="0"/>
              <a:t> og </a:t>
            </a:r>
            <a:r>
              <a:rPr lang="en-GB" dirty="0" err="1"/>
              <a:t>handlekraft</a:t>
            </a:r>
            <a:r>
              <a:rPr lang="en-GB" dirty="0"/>
              <a:t> </a:t>
            </a:r>
            <a:r>
              <a:rPr lang="en-GB" dirty="0" err="1"/>
              <a:t>hos</a:t>
            </a:r>
            <a:r>
              <a:rPr lang="en-GB" dirty="0"/>
              <a:t> </a:t>
            </a:r>
            <a:r>
              <a:rPr lang="en-GB" dirty="0" err="1"/>
              <a:t>studerende</a:t>
            </a:r>
            <a:r>
              <a:rPr lang="en-GB" dirty="0"/>
              <a:t> og </a:t>
            </a:r>
            <a:r>
              <a:rPr lang="en-GB" dirty="0" err="1"/>
              <a:t>ansatte</a:t>
            </a:r>
            <a:endParaRPr lang="en-GB" dirty="0"/>
          </a:p>
          <a:p>
            <a:endParaRPr lang="en-GB" dirty="0"/>
          </a:p>
          <a:p>
            <a:r>
              <a:rPr lang="en-GB" dirty="0" err="1"/>
              <a:t>Skarpt</a:t>
            </a:r>
            <a:r>
              <a:rPr lang="en-GB" dirty="0"/>
              <a:t> </a:t>
            </a:r>
            <a:r>
              <a:rPr lang="en-GB" dirty="0" err="1"/>
              <a:t>fokus</a:t>
            </a:r>
            <a:r>
              <a:rPr lang="en-GB" dirty="0"/>
              <a:t> </a:t>
            </a:r>
            <a:r>
              <a:rPr lang="en-GB" dirty="0" err="1"/>
              <a:t>på</a:t>
            </a:r>
            <a:r>
              <a:rPr lang="en-GB" dirty="0"/>
              <a:t> at </a:t>
            </a:r>
            <a:r>
              <a:rPr lang="en-GB" dirty="0" err="1"/>
              <a:t>udvikle</a:t>
            </a:r>
            <a:r>
              <a:rPr lang="en-GB" dirty="0"/>
              <a:t> </a:t>
            </a:r>
            <a:r>
              <a:rPr lang="en-GB" dirty="0" err="1"/>
              <a:t>nye</a:t>
            </a:r>
            <a:r>
              <a:rPr lang="en-GB" dirty="0"/>
              <a:t> </a:t>
            </a:r>
            <a:r>
              <a:rPr lang="en-GB" dirty="0" err="1"/>
              <a:t>måder</a:t>
            </a:r>
            <a:r>
              <a:rPr lang="en-GB" dirty="0"/>
              <a:t> at </a:t>
            </a:r>
            <a:r>
              <a:rPr lang="en-GB" dirty="0" err="1"/>
              <a:t>understøtte</a:t>
            </a:r>
            <a:r>
              <a:rPr lang="en-GB" dirty="0"/>
              <a:t> </a:t>
            </a:r>
            <a:r>
              <a:rPr lang="en-GB" dirty="0" err="1"/>
              <a:t>vidensamarbejde</a:t>
            </a:r>
            <a:r>
              <a:rPr lang="en-GB" dirty="0"/>
              <a:t> </a:t>
            </a:r>
            <a:r>
              <a:rPr lang="en-GB" dirty="0" err="1"/>
              <a:t>på</a:t>
            </a:r>
            <a:endParaRPr lang="en-GB" dirty="0"/>
          </a:p>
          <a:p>
            <a:pPr marL="0" indent="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32</a:t>
            </a:fld>
            <a:endParaRPr lang="en-US"/>
          </a:p>
        </p:txBody>
      </p:sp>
    </p:spTree>
    <p:extLst>
      <p:ext uri="{BB962C8B-B14F-4D97-AF65-F5344CB8AC3E}">
        <p14:creationId xmlns:p14="http://schemas.microsoft.com/office/powerpoint/2010/main" val="3713138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33</a:t>
            </a:fld>
            <a:endParaRPr lang="en-US" dirty="0"/>
          </a:p>
        </p:txBody>
      </p:sp>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VÆRDI FOR SAMFUNDET</a:t>
            </a:r>
            <a:endParaRPr lang="da-DK" dirty="0">
              <a:solidFill>
                <a:schemeClr val="accent4"/>
              </a:solidFill>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KONKURRENCEEVNEN STYRKES</a:t>
            </a:r>
          </a:p>
        </p:txBody>
      </p:sp>
      <p:sp>
        <p:nvSpPr>
          <p:cNvPr id="6" name="TextBox 20"/>
          <p:cNvSpPr txBox="1"/>
          <p:nvPr/>
        </p:nvSpPr>
        <p:spPr>
          <a:xfrm>
            <a:off x="587374" y="4737160"/>
            <a:ext cx="2923269" cy="1569660"/>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Knap 90 procent af virksomhederne vurderer, at samarbejdet med AAU i høj eller nogen grad har medvirket til at styrke deres konkurrenceevnen på et eller flere områder.</a:t>
            </a:r>
            <a:endParaRPr kumimoji="0" lang="da-DK" sz="16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PRODUKTIVITEN VOKSER</a:t>
            </a: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r>
              <a:rPr lang="da-DK" sz="1600" dirty="0">
                <a:latin typeface="Arial" panose="020B0604020202020204" pitchFamily="34" charset="0"/>
                <a:cs typeface="Arial" panose="020B0604020202020204" pitchFamily="34" charset="0"/>
              </a:rPr>
              <a:t>Virksomhedernes produktivitet vokser i gennemsnit 12 procent, </a:t>
            </a:r>
          </a:p>
          <a:p>
            <a:r>
              <a:rPr lang="da-DK" sz="1600" dirty="0">
                <a:latin typeface="Arial" panose="020B0604020202020204" pitchFamily="34" charset="0"/>
                <a:cs typeface="Arial" panose="020B0604020202020204" pitchFamily="34" charset="0"/>
              </a:rPr>
              <a:t>når de samarbejder med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r>
              <a:rPr lang="da-DK" sz="1600" dirty="0"/>
              <a:t>Mere end 90 % af offentlige samarbejdspartnere angiver, at de i høj eller nogen grad har fået ny inspiration og faglige kompetencer efter samarbejde med AAU </a:t>
            </a:r>
          </a:p>
        </p:txBody>
      </p:sp>
      <p:sp>
        <p:nvSpPr>
          <p:cNvPr id="23" name="Tekstfelt 22"/>
          <p:cNvSpPr txBox="1"/>
          <p:nvPr/>
        </p:nvSpPr>
        <p:spPr>
          <a:xfrm>
            <a:off x="8116584" y="4021644"/>
            <a:ext cx="3368667" cy="584775"/>
          </a:xfrm>
          <a:prstGeom prst="rect">
            <a:avLst/>
          </a:prstGeom>
          <a:noFill/>
        </p:spPr>
        <p:txBody>
          <a:bodyPr wrap="square" rtlCol="0">
            <a:spAutoFit/>
          </a:bodyPr>
          <a:lstStyle/>
          <a:p>
            <a:r>
              <a:rPr lang="da-DK" sz="1600" dirty="0">
                <a:latin typeface="+mj-lt"/>
              </a:rPr>
              <a:t>STYRKET INNOVATIONSKULTUR</a:t>
            </a:r>
          </a:p>
        </p:txBody>
      </p:sp>
      <p:pic>
        <p:nvPicPr>
          <p:cNvPr id="3" name="Billed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0" name="Billed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21135515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59274"/>
            <a:ext cx="5892256" cy="1106920"/>
          </a:xfrm>
        </p:spPr>
        <p:txBody>
          <a:bodyPr/>
          <a:lstStyle/>
          <a:p>
            <a:r>
              <a:rPr lang="da-DK" dirty="0"/>
              <a:t>SAMMEN </a:t>
            </a:r>
            <a:r>
              <a:rPr lang="da-DK"/>
              <a:t>ER </a:t>
            </a:r>
            <a:br>
              <a:rPr lang="da-DK"/>
            </a:br>
            <a:r>
              <a:rPr lang="da-DK"/>
              <a:t>VI </a:t>
            </a:r>
            <a:r>
              <a:rPr lang="da-DK" dirty="0"/>
              <a:t>BEDST</a:t>
            </a:r>
            <a:br>
              <a:rPr lang="da-DK" dirty="0"/>
            </a:br>
            <a:endParaRPr lang="da-DK" sz="1600" b="0" dirty="0"/>
          </a:p>
        </p:txBody>
      </p:sp>
      <p:sp>
        <p:nvSpPr>
          <p:cNvPr id="7" name="Pladsholder til tekst 6"/>
          <p:cNvSpPr>
            <a:spLocks noGrp="1"/>
          </p:cNvSpPr>
          <p:nvPr>
            <p:ph type="body" sz="quarter" idx="12"/>
          </p:nvPr>
        </p:nvSpPr>
        <p:spPr>
          <a:xfrm>
            <a:off x="610151" y="2045130"/>
            <a:ext cx="5350971" cy="3863045"/>
          </a:xfrm>
        </p:spPr>
        <p:txBody>
          <a:bodyPr>
            <a:noAutofit/>
          </a:bodyPr>
          <a:lstStyle/>
          <a:p>
            <a:pPr marL="0" indent="0" algn="just" fontAlgn="base">
              <a:buNone/>
            </a:pPr>
            <a:r>
              <a:rPr lang="da-DK" dirty="0"/>
              <a:t>AAU lægger stor vægt på samarbejde med små og mellemstore virksomheder. Blandt andet som partner i energi-klyngen House of Energy og IKT-klyngen </a:t>
            </a:r>
            <a:r>
              <a:rPr lang="da-DK" dirty="0" err="1"/>
              <a:t>BrainsBusiness</a:t>
            </a:r>
            <a:endParaRPr lang="da-DK" dirty="0"/>
          </a:p>
          <a:p>
            <a:pPr marL="0" indent="0">
              <a:buNone/>
            </a:pPr>
            <a:endParaRPr lang="da-DK" b="1" dirty="0"/>
          </a:p>
          <a:p>
            <a:r>
              <a:rPr lang="da-DK" dirty="0"/>
              <a:t>56 % af virksomhederne i de danske klynger siger, at de har fået </a:t>
            </a:r>
            <a:r>
              <a:rPr lang="da-DK" b="1" dirty="0"/>
              <a:t>adgang til ny, relevant viden</a:t>
            </a:r>
          </a:p>
          <a:p>
            <a:pPr marL="0" indent="0">
              <a:buNone/>
            </a:pPr>
            <a:endParaRPr lang="da-DK" dirty="0"/>
          </a:p>
          <a:p>
            <a:r>
              <a:rPr lang="da-DK" b="1" dirty="0"/>
              <a:t>55 % har skabt eller forventer at skabe innovation </a:t>
            </a:r>
            <a:r>
              <a:rPr lang="da-DK" dirty="0"/>
              <a:t>i form af nye produkter, services eller processer gennem klyngeaktiviteter</a:t>
            </a:r>
          </a:p>
          <a:p>
            <a:pPr marL="0" indent="0">
              <a:buNone/>
            </a:pPr>
            <a:endParaRPr lang="da-DK" dirty="0"/>
          </a:p>
          <a:p>
            <a:endParaRPr lang="da-DK" dirty="0"/>
          </a:p>
          <a:p>
            <a:pPr algn="just" fontAlgn="base"/>
            <a:endParaRPr lang="da-DK" b="1" dirty="0"/>
          </a:p>
          <a:p>
            <a:pPr marL="0" indent="0" fontAlgn="base">
              <a:buNone/>
            </a:pPr>
            <a:endParaRPr lang="da-DK" b="1" dirty="0"/>
          </a:p>
          <a:p>
            <a:pPr fontAlgn="base"/>
            <a:endParaRPr lang="da-DK" b="1" dirty="0"/>
          </a:p>
          <a:p>
            <a:pPr fontAlgn="base"/>
            <a:endParaRPr lang="da-DK" b="1" dirty="0"/>
          </a:p>
          <a:p>
            <a:pPr marL="0" indent="0">
              <a:buNone/>
            </a:pPr>
            <a:endParaRPr lang="da-DK" dirty="0"/>
          </a:p>
        </p:txBody>
      </p:sp>
      <p:sp>
        <p:nvSpPr>
          <p:cNvPr id="3" name="Tekstfelt 2"/>
          <p:cNvSpPr txBox="1"/>
          <p:nvPr/>
        </p:nvSpPr>
        <p:spPr>
          <a:xfrm>
            <a:off x="6936466" y="546086"/>
            <a:ext cx="4572000" cy="707886"/>
          </a:xfrm>
          <a:prstGeom prst="rect">
            <a:avLst/>
          </a:prstGeom>
          <a:noFill/>
        </p:spPr>
        <p:txBody>
          <a:bodyPr wrap="square" rtlCol="0">
            <a:spAutoFit/>
          </a:bodyPr>
          <a:lstStyle/>
          <a:p>
            <a:pPr algn="ctr"/>
            <a:r>
              <a:rPr lang="da-DK" sz="2000" b="1" spc="300"/>
              <a:t>KLYNGERNES KERNEAKTIVITETER</a:t>
            </a:r>
            <a:endParaRPr lang="da-DK" sz="2000" b="1" spc="300" dirty="0"/>
          </a:p>
        </p:txBody>
      </p:sp>
      <p:sp>
        <p:nvSpPr>
          <p:cNvPr id="8"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Samarbejds-projekter</a:t>
            </a:r>
            <a:endParaRPr lang="en-US" sz="1600" dirty="0">
              <a:solidFill>
                <a:schemeClr val="tx1"/>
              </a:solidFill>
            </a:endParaRPr>
          </a:p>
        </p:txBody>
      </p:sp>
      <p:sp>
        <p:nvSpPr>
          <p:cNvPr id="9"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Kompetence-udvikling</a:t>
            </a:r>
            <a:endParaRPr lang="en-US" sz="1600" dirty="0">
              <a:solidFill>
                <a:schemeClr val="tx1"/>
              </a:solidFill>
            </a:endParaRPr>
          </a:p>
        </p:txBody>
      </p:sp>
      <p:sp>
        <p:nvSpPr>
          <p:cNvPr id="11"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2"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3"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 name="Tekstfelt 1"/>
          <p:cNvSpPr txBox="1"/>
          <p:nvPr/>
        </p:nvSpPr>
        <p:spPr>
          <a:xfrm>
            <a:off x="6926317" y="3252570"/>
            <a:ext cx="1672228" cy="584775"/>
          </a:xfrm>
          <a:prstGeom prst="rect">
            <a:avLst/>
          </a:prstGeom>
          <a:noFill/>
        </p:spPr>
        <p:txBody>
          <a:bodyPr wrap="square" rtlCol="0">
            <a:spAutoFit/>
          </a:bodyPr>
          <a:lstStyle/>
          <a:p>
            <a:pPr algn="ctr"/>
            <a:r>
              <a:rPr lang="da-DK" sz="1600" dirty="0"/>
              <a:t>Internationalt</a:t>
            </a:r>
            <a:r>
              <a:rPr lang="da-DK" sz="1400" dirty="0"/>
              <a:t> </a:t>
            </a:r>
            <a:r>
              <a:rPr lang="da-DK" sz="1600" dirty="0"/>
              <a:t>samarbejde</a:t>
            </a:r>
          </a:p>
        </p:txBody>
      </p:sp>
      <p:sp>
        <p:nvSpPr>
          <p:cNvPr id="4" name="Tekstfelt 3"/>
          <p:cNvSpPr txBox="1"/>
          <p:nvPr/>
        </p:nvSpPr>
        <p:spPr>
          <a:xfrm>
            <a:off x="7214766" y="5026829"/>
            <a:ext cx="2132412" cy="338554"/>
          </a:xfrm>
          <a:prstGeom prst="rect">
            <a:avLst/>
          </a:prstGeom>
          <a:noFill/>
        </p:spPr>
        <p:txBody>
          <a:bodyPr wrap="square" rtlCol="0">
            <a:spAutoFit/>
          </a:bodyPr>
          <a:lstStyle/>
          <a:p>
            <a:pPr algn="ctr"/>
            <a:r>
              <a:rPr lang="da-DK" sz="1600" dirty="0"/>
              <a:t>Formidling</a:t>
            </a:r>
          </a:p>
        </p:txBody>
      </p:sp>
      <p:sp>
        <p:nvSpPr>
          <p:cNvPr id="14" name="Tekstfelt 13"/>
          <p:cNvSpPr txBox="1"/>
          <p:nvPr/>
        </p:nvSpPr>
        <p:spPr>
          <a:xfrm>
            <a:off x="9306235" y="4780608"/>
            <a:ext cx="1902135" cy="830997"/>
          </a:xfrm>
          <a:prstGeom prst="rect">
            <a:avLst/>
          </a:prstGeom>
          <a:noFill/>
        </p:spPr>
        <p:txBody>
          <a:bodyPr wrap="square" rtlCol="0">
            <a:spAutoFit/>
          </a:bodyPr>
          <a:lstStyle/>
          <a:p>
            <a:pPr algn="ctr"/>
            <a:r>
              <a:rPr lang="da-DK" sz="1600" dirty="0" err="1"/>
              <a:t>Matchmaking</a:t>
            </a:r>
            <a:r>
              <a:rPr lang="da-DK" sz="1600" dirty="0"/>
              <a:t> </a:t>
            </a:r>
          </a:p>
          <a:p>
            <a:pPr algn="ctr"/>
            <a:r>
              <a:rPr lang="da-DK" sz="1600" dirty="0"/>
              <a:t>og </a:t>
            </a:r>
          </a:p>
          <a:p>
            <a:pPr algn="ctr"/>
            <a:r>
              <a:rPr lang="da-DK" sz="1600" dirty="0"/>
              <a:t>videndeling</a:t>
            </a:r>
          </a:p>
        </p:txBody>
      </p:sp>
    </p:spTree>
    <p:extLst>
      <p:ext uri="{BB962C8B-B14F-4D97-AF65-F5344CB8AC3E}">
        <p14:creationId xmlns:p14="http://schemas.microsoft.com/office/powerpoint/2010/main" val="8249577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lede 7" descr="Et billede, der indeholder himmel, udendørs&#10;&#10;Automatisk genereret beskrivelse">
            <a:extLst>
              <a:ext uri="{FF2B5EF4-FFF2-40B4-BE49-F238E27FC236}">
                <a16:creationId xmlns:a16="http://schemas.microsoft.com/office/drawing/2014/main" id="{196F7CE8-87F5-4CEB-D406-E95362A53C2D}"/>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a:lstStyle/>
          <a:p>
            <a:r>
              <a:rPr lang="da-DK" dirty="0">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107426" y="1788716"/>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TALENT- OG VIRKSOMHEDS-UDVIKLING</a:t>
            </a:r>
          </a:p>
        </p:txBody>
      </p:sp>
      <p:sp>
        <p:nvSpPr>
          <p:cNvPr id="11" name="Ellipse 10"/>
          <p:cNvSpPr/>
          <p:nvPr/>
        </p:nvSpPr>
        <p:spPr>
          <a:xfrm>
            <a:off x="8553286" y="1033344"/>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a-DK" sz="1100" dirty="0">
              <a:solidFill>
                <a:prstClr val="white"/>
              </a:solidFill>
              <a:latin typeface="Arial" panose="020B0604020202020204" pitchFamily="34" charset="0"/>
              <a:cs typeface="Arial" panose="020B0604020202020204" pitchFamily="34" charset="0"/>
            </a:endParaRPr>
          </a:p>
          <a:p>
            <a:pPr algn="ctr"/>
            <a:r>
              <a:rPr lang="da-DK" sz="1100" dirty="0">
                <a:solidFill>
                  <a:prstClr val="white"/>
                </a:solidFill>
                <a:latin typeface="Arial" panose="020B0604020202020204" pitchFamily="34" charset="0"/>
                <a:cs typeface="Arial" panose="020B0604020202020204" pitchFamily="34" charset="0"/>
              </a:rPr>
              <a:t>TVÆR-</a:t>
            </a:r>
          </a:p>
          <a:p>
            <a:pPr algn="ctr"/>
            <a:r>
              <a:rPr lang="da-DK" sz="1100" dirty="0">
                <a:solidFill>
                  <a:prstClr val="white"/>
                </a:solidFill>
                <a:latin typeface="Arial" panose="020B0604020202020204" pitchFamily="34" charset="0"/>
                <a:cs typeface="Arial" panose="020B0604020202020204" pitchFamily="34" charset="0"/>
              </a:rPr>
              <a:t>VIDENSKABELIG FORSKING</a:t>
            </a:r>
          </a:p>
          <a:p>
            <a:pPr algn="ctr"/>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5965906" y="4897052"/>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INKUBATORMILJØ FOR STUDERENDE /</a:t>
            </a:r>
          </a:p>
          <a:p>
            <a:pPr algn="ctr"/>
            <a:r>
              <a:rPr lang="da-DK" sz="1100">
                <a:solidFill>
                  <a:prstClr val="white"/>
                </a:solidFill>
                <a:latin typeface="Arial" panose="020B0604020202020204" pitchFamily="34" charset="0"/>
                <a:cs typeface="Arial" panose="020B0604020202020204" pitchFamily="34" charset="0"/>
              </a:rPr>
              <a:t>FORSKERE</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251782" y="3670881"/>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VÆRKSTEDER </a:t>
            </a:r>
          </a:p>
          <a:p>
            <a:pPr algn="ctr"/>
            <a:r>
              <a:rPr lang="da-DK" sz="1100" dirty="0">
                <a:solidFill>
                  <a:prstClr val="white"/>
                </a:solidFill>
                <a:latin typeface="Arial" panose="020B0604020202020204" pitchFamily="34" charset="0"/>
                <a:cs typeface="Arial" panose="020B0604020202020204" pitchFamily="34" charset="0"/>
              </a:rPr>
              <a:t>OG PROTOTYPELABS</a:t>
            </a:r>
          </a:p>
        </p:txBody>
      </p:sp>
    </p:spTree>
    <p:extLst>
      <p:ext uri="{BB962C8B-B14F-4D97-AF65-F5344CB8AC3E}">
        <p14:creationId xmlns:p14="http://schemas.microsoft.com/office/powerpoint/2010/main" val="281576886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dirty="0">
                <a:solidFill>
                  <a:srgbClr val="211A52"/>
                </a:solidFill>
              </a:rPr>
              <a:t>AAU STRATEGI</a:t>
            </a:r>
            <a:br>
              <a:rPr lang="en-gb" dirty="0">
                <a:solidFill>
                  <a:srgbClr val="211A52"/>
                </a:solidFill>
              </a:rPr>
            </a:br>
            <a:r>
              <a:rPr lang="en-gb" i="1" dirty="0">
                <a:solidFill>
                  <a:srgbClr val="211A52"/>
                </a:solidFill>
              </a:rPr>
              <a:t>VIDEN FOR VERDEN 2022-26</a:t>
            </a:r>
            <a:endParaRPr lang="da-DK"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buNone/>
            </a:pPr>
            <a:r>
              <a:rPr lang="da-DK" sz="1800" b="1" dirty="0">
                <a:effectLst/>
              </a:rPr>
              <a:t>AAU er internationalt anerkendt som et missionsdrevet universitet, der bidrager til en bæredygtig udvikling</a:t>
            </a:r>
          </a:p>
          <a:p>
            <a:pPr marL="0" indent="0">
              <a:buNone/>
            </a:pPr>
            <a:endParaRPr lang="da-DK" sz="1800" b="1" dirty="0"/>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Dimittender med dybdefaglighed og fokus på helhedstænkning. </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Udvikling af problem- og projektbaserede læringsmodel med fokus på digitalisering, entreprenørskab mv.</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Attraktiv samarbejdspartner for virksomheder, myndigheder og institutioner.</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Bæredygtighed som centralt tema.</a:t>
            </a:r>
            <a:endParaRPr lang="da-DK" sz="1600" dirty="0"/>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AAU’S SÆRKENDER</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da-DK" dirty="0"/>
              <a:t>PROBLEMORIENTERING</a:t>
            </a:r>
          </a:p>
          <a:p>
            <a:pPr marL="0" indent="0">
              <a:buNone/>
            </a:pPr>
            <a:endParaRPr lang="da-DK" dirty="0"/>
          </a:p>
          <a:p>
            <a:r>
              <a:rPr lang="da-DK" dirty="0"/>
              <a:t>SAMARBEJDE</a:t>
            </a:r>
          </a:p>
          <a:p>
            <a:pPr marL="0" indent="0">
              <a:buNone/>
            </a:pPr>
            <a:endParaRPr lang="da-DK" dirty="0"/>
          </a:p>
          <a:p>
            <a:r>
              <a:rPr lang="da-DK" dirty="0"/>
              <a:t>ENGAGEMENT</a:t>
            </a:r>
          </a:p>
          <a:p>
            <a:pPr marL="0" indent="0">
              <a:buNone/>
            </a:pPr>
            <a:endParaRPr lang="da-DK" dirty="0"/>
          </a:p>
          <a:p>
            <a:r>
              <a:rPr lang="da-DK" dirty="0"/>
              <a:t>FORANDRING</a:t>
            </a:r>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anchor="t">
            <a:normAutofit/>
          </a:bodyPr>
          <a:lstStyle/>
          <a:p>
            <a:r>
              <a:rPr lang="da-DK" dirty="0"/>
              <a:t>AAU’s STRATEGISKE FOKUSPUNKTER</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a:lstStyle/>
          <a:p>
            <a:r>
              <a:rPr lang="da-DK" dirty="0"/>
              <a:t>UDDANNELSE</a:t>
            </a:r>
          </a:p>
          <a:p>
            <a:pPr marL="0" indent="0">
              <a:buNone/>
            </a:pPr>
            <a:endParaRPr lang="da-DK" dirty="0"/>
          </a:p>
          <a:p>
            <a:r>
              <a:rPr lang="da-DK" dirty="0"/>
              <a:t>FORSKNING</a:t>
            </a:r>
          </a:p>
          <a:p>
            <a:pPr marL="0" indent="0">
              <a:buNone/>
            </a:pPr>
            <a:endParaRPr lang="da-DK" dirty="0"/>
          </a:p>
          <a:p>
            <a:r>
              <a:rPr lang="da-DK" dirty="0"/>
              <a:t>VIDENSAMARBEJDE</a:t>
            </a:r>
          </a:p>
          <a:p>
            <a:pPr marL="0" indent="0">
              <a:buNone/>
            </a:pPr>
            <a:endParaRPr lang="da-DK" dirty="0"/>
          </a:p>
          <a:p>
            <a:r>
              <a:rPr lang="da-DK" dirty="0"/>
              <a:t>KOMMUNIKATION OG PROFILERING</a:t>
            </a:r>
          </a:p>
          <a:p>
            <a:pPr marL="0" indent="0">
              <a:buNone/>
            </a:pPr>
            <a:endParaRPr lang="da-DK" dirty="0"/>
          </a:p>
          <a:p>
            <a:r>
              <a:rPr lang="da-DK"/>
              <a:t>ORGANISATION </a:t>
            </a:r>
            <a:r>
              <a:rPr lang="da-DK" dirty="0"/>
              <a:t>OG LEDELSE</a:t>
            </a:r>
          </a:p>
          <a:p>
            <a:pPr marL="0" indent="0">
              <a:buNone/>
            </a:pPr>
            <a:endParaRPr lang="da-DK" dirty="0"/>
          </a:p>
          <a:p>
            <a:r>
              <a:rPr lang="da-DK" dirty="0"/>
              <a:t>ADMINISTRATION OG SERVICE</a:t>
            </a:r>
          </a:p>
          <a:p>
            <a:endParaRPr lang="da-DK" dirty="0"/>
          </a:p>
        </p:txBody>
      </p:sp>
    </p:spTree>
    <p:extLst>
      <p:ext uri="{BB962C8B-B14F-4D97-AF65-F5344CB8AC3E}">
        <p14:creationId xmlns:p14="http://schemas.microsoft.com/office/powerpoint/2010/main" val="2731185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a:lstStyle/>
          <a:p>
            <a:r>
              <a:rPr lang="en-US" dirty="0"/>
              <a:t>AAU FAKTA</a:t>
            </a:r>
            <a:endParaRPr lang="en-US" dirty="0">
              <a:solidFill>
                <a:schemeClr val="accent4"/>
              </a:solidFill>
            </a:endParaRPr>
          </a:p>
        </p:txBody>
      </p:sp>
      <p:sp>
        <p:nvSpPr>
          <p:cNvPr id="9" name="TextBox 8"/>
          <p:cNvSpPr txBox="1"/>
          <p:nvPr/>
        </p:nvSpPr>
        <p:spPr>
          <a:xfrm>
            <a:off x="1346828" y="2435443"/>
            <a:ext cx="2023534" cy="584775"/>
          </a:xfrm>
          <a:prstGeom prst="rect">
            <a:avLst/>
          </a:prstGeom>
          <a:noFill/>
        </p:spPr>
        <p:txBody>
          <a:bodyPr wrap="square" lIns="0" rIns="0" rtlCol="0">
            <a:spAutoFit/>
          </a:bodyPr>
          <a:lstStyle/>
          <a:p>
            <a:r>
              <a:rPr lang="en-US" sz="1600" dirty="0">
                <a:latin typeface="+mj-lt"/>
              </a:rPr>
              <a:t>FORSKNING &amp; UDDANNELSE</a:t>
            </a:r>
            <a:endParaRPr lang="en-US" sz="1600" dirty="0">
              <a:solidFill>
                <a:schemeClr val="accent1"/>
              </a:solidFill>
              <a:latin typeface="+mj-lt"/>
            </a:endParaRPr>
          </a:p>
        </p:txBody>
      </p:sp>
      <p:sp>
        <p:nvSpPr>
          <p:cNvPr id="17" name="TextBox 16"/>
          <p:cNvSpPr txBox="1"/>
          <p:nvPr/>
        </p:nvSpPr>
        <p:spPr>
          <a:xfrm>
            <a:off x="4816475" y="2523965"/>
            <a:ext cx="2023534" cy="338554"/>
          </a:xfrm>
          <a:prstGeom prst="rect">
            <a:avLst/>
          </a:prstGeom>
          <a:noFill/>
        </p:spPr>
        <p:txBody>
          <a:bodyPr wrap="square" lIns="0" rIns="0" rtlCol="0">
            <a:spAutoFit/>
          </a:bodyPr>
          <a:lstStyle/>
          <a:p>
            <a:r>
              <a:rPr lang="en-US" sz="1600" dirty="0">
                <a:latin typeface="+mj-lt"/>
              </a:rPr>
              <a:t>STUDERENDE</a:t>
            </a:r>
          </a:p>
        </p:txBody>
      </p:sp>
      <p:sp>
        <p:nvSpPr>
          <p:cNvPr id="20" name="TextBox 19"/>
          <p:cNvSpPr txBox="1"/>
          <p:nvPr/>
        </p:nvSpPr>
        <p:spPr>
          <a:xfrm>
            <a:off x="8750249" y="2509294"/>
            <a:ext cx="2023534" cy="338554"/>
          </a:xfrm>
          <a:prstGeom prst="rect">
            <a:avLst/>
          </a:prstGeom>
          <a:noFill/>
        </p:spPr>
        <p:txBody>
          <a:bodyPr wrap="square" lIns="0" rIns="0" rtlCol="0">
            <a:spAutoFit/>
          </a:bodyPr>
          <a:lstStyle/>
          <a:p>
            <a:r>
              <a:rPr lang="en-US" sz="1600" dirty="0">
                <a:latin typeface="+mj-lt"/>
              </a:rPr>
              <a:t>RESSOURCER</a:t>
            </a:r>
            <a:endParaRPr lang="en-US" sz="1600" dirty="0">
              <a:solidFill>
                <a:schemeClr val="accent1"/>
              </a:solidFill>
              <a:latin typeface="+mj-lt"/>
            </a:endParaRPr>
          </a:p>
        </p:txBody>
      </p:sp>
      <p:sp>
        <p:nvSpPr>
          <p:cNvPr id="26" name="TextBox 25"/>
          <p:cNvSpPr txBox="1"/>
          <p:nvPr/>
        </p:nvSpPr>
        <p:spPr>
          <a:xfrm>
            <a:off x="1346828" y="3129327"/>
            <a:ext cx="2040450" cy="2577629"/>
          </a:xfrm>
          <a:prstGeom prst="rect">
            <a:avLst/>
          </a:prstGeom>
          <a:noFill/>
        </p:spPr>
        <p:txBody>
          <a:bodyPr wrap="square" lIns="0" rIns="0" rtlCol="0">
            <a:spAutoFit/>
          </a:bodyPr>
          <a:lstStyle/>
          <a:p>
            <a:pPr marL="285750" indent="-285750">
              <a:spcAft>
                <a:spcPts val="140"/>
              </a:spcAft>
              <a:buBlip>
                <a:blip r:embed="rId3"/>
              </a:buBlip>
            </a:pPr>
            <a:r>
              <a:rPr lang="da-DK" sz="1400" dirty="0">
                <a:solidFill>
                  <a:schemeClr val="tx1">
                    <a:alpha val="80000"/>
                  </a:schemeClr>
                </a:solidFill>
              </a:rPr>
              <a:t>Humaniora</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Samfundsvidenskab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Sundhedsvidenskab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Ingeniør- og naturvidenskab </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IT og design</a:t>
            </a:r>
          </a:p>
          <a:p>
            <a:pPr>
              <a:spcAft>
                <a:spcPts val="140"/>
              </a:spcAft>
            </a:pPr>
            <a:endParaRPr lang="da-DK" sz="1400" dirty="0">
              <a:solidFill>
                <a:schemeClr val="tx1">
                  <a:alpha val="80000"/>
                </a:schemeClr>
              </a:solidFill>
            </a:endParaRPr>
          </a:p>
        </p:txBody>
      </p:sp>
      <p:sp>
        <p:nvSpPr>
          <p:cNvPr id="27" name="TextBox 26"/>
          <p:cNvSpPr txBox="1"/>
          <p:nvPr/>
        </p:nvSpPr>
        <p:spPr>
          <a:xfrm>
            <a:off x="4816475" y="3076716"/>
            <a:ext cx="2885077" cy="1677382"/>
          </a:xfrm>
          <a:prstGeom prst="rect">
            <a:avLst/>
          </a:prstGeom>
          <a:noFill/>
        </p:spPr>
        <p:txBody>
          <a:bodyPr wrap="square" lIns="0" rIns="0" rtlCol="0">
            <a:spAutoFit/>
          </a:bodyPr>
          <a:lstStyle/>
          <a:p>
            <a:pPr marL="285750" indent="-285750">
              <a:spcAft>
                <a:spcPts val="140"/>
              </a:spcAft>
              <a:buBlip>
                <a:blip r:embed="rId3"/>
              </a:buBlip>
            </a:pPr>
            <a:r>
              <a:rPr lang="da-DK" sz="1400" b="1" dirty="0">
                <a:solidFill>
                  <a:schemeClr val="tx1">
                    <a:alpha val="80000"/>
                  </a:schemeClr>
                </a:solidFill>
              </a:rPr>
              <a:t>17.847</a:t>
            </a:r>
            <a:r>
              <a:rPr lang="da-DK" sz="1400" dirty="0">
                <a:solidFill>
                  <a:schemeClr val="tx1">
                    <a:alpha val="80000"/>
                  </a:schemeClr>
                </a:solidFill>
              </a:rPr>
              <a:t> studerende (ekskl. deltid)</a:t>
            </a:r>
          </a:p>
          <a:p>
            <a:pPr lvl="1">
              <a:spcAft>
                <a:spcPts val="140"/>
              </a:spcAft>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3.152 </a:t>
            </a:r>
            <a:r>
              <a:rPr lang="da-DK" sz="1400" dirty="0">
                <a:solidFill>
                  <a:schemeClr val="tx1">
                    <a:alpha val="80000"/>
                  </a:schemeClr>
                </a:solidFill>
              </a:rPr>
              <a:t>deltidsstuderende</a:t>
            </a:r>
          </a:p>
          <a:p>
            <a:pPr marL="285750" indent="-285750">
              <a:spcAft>
                <a:spcPts val="140"/>
              </a:spcAft>
              <a:buBlip>
                <a:blip r:embed="rId3"/>
              </a:buBlip>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849</a:t>
            </a:r>
            <a:r>
              <a:rPr lang="da-DK" sz="1400" dirty="0">
                <a:solidFill>
                  <a:srgbClr val="FF0000">
                    <a:alpha val="80000"/>
                  </a:srgbClr>
                </a:solidFill>
              </a:rPr>
              <a:t> </a:t>
            </a:r>
            <a:r>
              <a:rPr lang="da-DK" sz="1400" dirty="0">
                <a:solidFill>
                  <a:schemeClr val="tx1">
                    <a:alpha val="80000"/>
                  </a:schemeClr>
                </a:solidFill>
              </a:rPr>
              <a:t>ph.d.-studerende </a:t>
            </a:r>
          </a:p>
          <a:p>
            <a:pPr>
              <a:spcAft>
                <a:spcPts val="140"/>
              </a:spcAft>
            </a:pPr>
            <a:endParaRPr lang="da-DK" sz="1400" dirty="0">
              <a:solidFill>
                <a:schemeClr val="tx1">
                  <a:alpha val="80000"/>
                </a:schemeClr>
              </a:solidFill>
            </a:endParaRPr>
          </a:p>
          <a:p>
            <a:pPr marL="285750" indent="-28575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750248" y="3020218"/>
            <a:ext cx="3358893" cy="2336537"/>
          </a:xfrm>
          <a:prstGeom prst="rect">
            <a:avLst/>
          </a:prstGeom>
          <a:noFill/>
        </p:spPr>
        <p:txBody>
          <a:bodyPr wrap="square" lIns="0" rIns="0" rtlCol="0">
            <a:spAutoFit/>
          </a:bodyPr>
          <a:lstStyle/>
          <a:p>
            <a:pPr marL="285750" indent="-285750">
              <a:spcAft>
                <a:spcPts val="140"/>
              </a:spcAft>
              <a:buBlip>
                <a:blip r:embed="rId3"/>
              </a:buBlip>
            </a:pPr>
            <a:r>
              <a:rPr lang="en-US" sz="1400" b="1" dirty="0">
                <a:solidFill>
                  <a:schemeClr val="tx1">
                    <a:alpha val="80000"/>
                  </a:schemeClr>
                </a:solidFill>
              </a:rPr>
              <a:t>2.258</a:t>
            </a:r>
            <a:r>
              <a:rPr lang="en-US" sz="1400" dirty="0">
                <a:solidFill>
                  <a:schemeClr val="tx1">
                    <a:alpha val="80000"/>
                  </a:schemeClr>
                </a:solidFill>
              </a:rPr>
              <a:t> ansatte inden for forskning og uddannelse</a:t>
            </a:r>
            <a:r>
              <a:rPr lang="en-gb" sz="1400" dirty="0"/>
              <a:t> </a:t>
            </a:r>
          </a:p>
          <a:p>
            <a:pPr marL="742915" lvl="1" indent="-285750">
              <a:spcAft>
                <a:spcPts val="140"/>
              </a:spcAft>
              <a:buFont typeface="Wingdings" panose="05000000000000000000" pitchFamily="2" charset="2"/>
              <a:buChar char="Ø"/>
            </a:pPr>
            <a:r>
              <a:rPr lang="en-GB" sz="1400" dirty="0" err="1">
                <a:solidFill>
                  <a:schemeClr val="tx1">
                    <a:alpha val="80000"/>
                  </a:schemeClr>
                </a:solidFill>
              </a:rPr>
              <a:t>Heraf</a:t>
            </a:r>
            <a:r>
              <a:rPr lang="en-GB" sz="1400" dirty="0">
                <a:solidFill>
                  <a:schemeClr val="tx1">
                    <a:alpha val="80000"/>
                  </a:schemeClr>
                </a:solidFill>
              </a:rPr>
              <a:t> ca. </a:t>
            </a:r>
            <a:r>
              <a:rPr lang="en-gb" sz="1400" dirty="0">
                <a:solidFill>
                  <a:schemeClr val="tx1">
                    <a:alpha val="80000"/>
                  </a:schemeClr>
                </a:solidFill>
              </a:rPr>
              <a:t>800 </a:t>
            </a:r>
            <a:r>
              <a:rPr lang="en-gb" sz="1400" dirty="0" err="1">
                <a:solidFill>
                  <a:schemeClr val="tx1">
                    <a:alpha val="80000"/>
                  </a:schemeClr>
                </a:solidFill>
              </a:rPr>
              <a:t>internationale</a:t>
            </a:r>
            <a:r>
              <a:rPr lang="en-gb" sz="1400" dirty="0">
                <a:solidFill>
                  <a:schemeClr val="tx1">
                    <a:alpha val="80000"/>
                  </a:schemeClr>
                </a:solidFill>
              </a:rPr>
              <a:t> </a:t>
            </a:r>
            <a:r>
              <a:rPr lang="en-gb" sz="1400" dirty="0" err="1">
                <a:solidFill>
                  <a:schemeClr val="tx1">
                    <a:alpha val="80000"/>
                  </a:schemeClr>
                </a:solidFill>
              </a:rPr>
              <a:t>forskere</a:t>
            </a:r>
            <a:r>
              <a:rPr lang="en-gb" sz="1400" dirty="0">
                <a:solidFill>
                  <a:schemeClr val="tx1">
                    <a:alpha val="80000"/>
                  </a:schemeClr>
                </a:solidFill>
              </a:rPr>
              <a:t> </a:t>
            </a:r>
            <a:endParaRPr lang="en-US" sz="1400" dirty="0">
              <a:solidFill>
                <a:schemeClr val="tx1">
                  <a:alpha val="80000"/>
                </a:schemeClr>
              </a:solidFill>
            </a:endParaRPr>
          </a:p>
          <a:p>
            <a:pPr>
              <a:spcAft>
                <a:spcPts val="140"/>
              </a:spcAft>
            </a:pPr>
            <a:r>
              <a:rPr lang="en-US" sz="1400" dirty="0">
                <a:solidFill>
                  <a:schemeClr val="tx1">
                    <a:alpha val="80000"/>
                  </a:schemeClr>
                </a:solidFill>
                <a:highlight>
                  <a:srgbClr val="FFFF00"/>
                </a:highlight>
              </a:rPr>
              <a:t>	</a:t>
            </a:r>
          </a:p>
          <a:p>
            <a:pPr marL="285750" indent="-285750">
              <a:spcAft>
                <a:spcPts val="140"/>
              </a:spcAft>
              <a:buBlip>
                <a:blip r:embed="rId3"/>
              </a:buBlip>
            </a:pPr>
            <a:r>
              <a:rPr lang="en-US" sz="1400" b="1" dirty="0">
                <a:solidFill>
                  <a:schemeClr val="tx1">
                    <a:alpha val="80000"/>
                  </a:schemeClr>
                </a:solidFill>
              </a:rPr>
              <a:t>1.441</a:t>
            </a:r>
            <a:r>
              <a:rPr lang="en-US" sz="1400" dirty="0">
                <a:solidFill>
                  <a:schemeClr val="tx1">
                    <a:alpha val="80000"/>
                  </a:schemeClr>
                </a:solidFill>
              </a:rPr>
              <a:t> </a:t>
            </a:r>
            <a:r>
              <a:rPr lang="en-US" sz="1400" dirty="0" err="1">
                <a:solidFill>
                  <a:schemeClr val="tx1">
                    <a:alpha val="80000"/>
                  </a:schemeClr>
                </a:solidFill>
              </a:rPr>
              <a:t>administrativt</a:t>
            </a:r>
            <a:r>
              <a:rPr lang="en-US" sz="1400" dirty="0">
                <a:solidFill>
                  <a:schemeClr val="tx1">
                    <a:alpha val="80000"/>
                  </a:schemeClr>
                </a:solidFill>
              </a:rPr>
              <a:t> </a:t>
            </a:r>
            <a:r>
              <a:rPr lang="en-US" sz="1400" dirty="0" err="1">
                <a:solidFill>
                  <a:schemeClr val="tx1">
                    <a:alpha val="80000"/>
                  </a:schemeClr>
                </a:solidFill>
              </a:rPr>
              <a:t>ansatte</a:t>
            </a:r>
            <a:endParaRPr lang="en-US" sz="1400" dirty="0">
              <a:solidFill>
                <a:schemeClr val="tx1">
                  <a:alpha val="80000"/>
                </a:schemeClr>
              </a:solidFill>
            </a:endParaRPr>
          </a:p>
          <a:p>
            <a:pPr>
              <a:spcAft>
                <a:spcPts val="140"/>
              </a:spcAft>
            </a:pPr>
            <a:endParaRPr lang="en-US" sz="1400" dirty="0">
              <a:solidFill>
                <a:schemeClr val="tx1">
                  <a:alpha val="80000"/>
                </a:schemeClr>
              </a:solidFill>
              <a:highlight>
                <a:srgbClr val="FFFF00"/>
              </a:highlight>
            </a:endParaRPr>
          </a:p>
          <a:p>
            <a:pPr marL="285750" indent="-285750">
              <a:spcAft>
                <a:spcPts val="140"/>
              </a:spcAft>
              <a:buBlip>
                <a:blip r:embed="rId3"/>
              </a:buBlip>
            </a:pPr>
            <a:r>
              <a:rPr lang="en-US" sz="1400" dirty="0">
                <a:solidFill>
                  <a:schemeClr val="tx1">
                    <a:alpha val="80000"/>
                  </a:schemeClr>
                </a:solidFill>
              </a:rPr>
              <a:t>Samlet budget </a:t>
            </a:r>
            <a:r>
              <a:rPr lang="en-US" sz="1400" b="1" dirty="0">
                <a:solidFill>
                  <a:schemeClr val="tx1">
                    <a:alpha val="80000"/>
                  </a:schemeClr>
                </a:solidFill>
              </a:rPr>
              <a:t>3,3 </a:t>
            </a:r>
            <a:r>
              <a:rPr lang="en-US" sz="1400" b="1" dirty="0" err="1">
                <a:solidFill>
                  <a:schemeClr val="tx1">
                    <a:alpha val="80000"/>
                  </a:schemeClr>
                </a:solidFill>
              </a:rPr>
              <a:t>mia</a:t>
            </a:r>
            <a:r>
              <a:rPr lang="en-US" sz="1400" b="1" dirty="0">
                <a:solidFill>
                  <a:schemeClr val="tx1">
                    <a:alpha val="80000"/>
                  </a:schemeClr>
                </a:solidFill>
              </a:rPr>
              <a:t>. kr.</a:t>
            </a:r>
          </a:p>
          <a:p>
            <a:pPr lvl="1">
              <a:spcAft>
                <a:spcPts val="120"/>
              </a:spcAft>
            </a:pPr>
            <a:endParaRPr lang="en-US" sz="1400" dirty="0">
              <a:solidFill>
                <a:schemeClr val="tx1">
                  <a:alpha val="80000"/>
                </a:schemeClr>
              </a:solidFill>
            </a:endParaRPr>
          </a:p>
          <a:p>
            <a:pPr lvl="1">
              <a:spcAft>
                <a:spcPts val="140"/>
              </a:spcAft>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004446" y="2532526"/>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49" name="Group 30"/>
          <p:cNvGrpSpPr>
            <a:grpSpLocks noChangeAspect="1"/>
          </p:cNvGrpSpPr>
          <p:nvPr/>
        </p:nvGrpSpPr>
        <p:grpSpPr bwMode="auto">
          <a:xfrm>
            <a:off x="7934866"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53" name="AutoShape 33"/>
          <p:cNvSpPr>
            <a:spLocks noChangeAspect="1" noChangeArrowheads="1" noTextEdit="1"/>
          </p:cNvSpPr>
          <p:nvPr/>
        </p:nvSpPr>
        <p:spPr bwMode="auto">
          <a:xfrm>
            <a:off x="6879982" y="1384323"/>
            <a:ext cx="37782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35"/>
          <p:cNvSpPr>
            <a:spLocks noEditPoints="1"/>
          </p:cNvSpPr>
          <p:nvPr/>
        </p:nvSpPr>
        <p:spPr bwMode="auto">
          <a:xfrm>
            <a:off x="633059" y="2481859"/>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Oval 17"/>
          <p:cNvSpPr/>
          <p:nvPr/>
        </p:nvSpPr>
        <p:spPr>
          <a:xfrm>
            <a:off x="404464" y="2250855"/>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4" name="Oval 17"/>
          <p:cNvSpPr/>
          <p:nvPr/>
        </p:nvSpPr>
        <p:spPr>
          <a:xfrm>
            <a:off x="3821197" y="229879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5" name="Oval 17"/>
          <p:cNvSpPr/>
          <p:nvPr/>
        </p:nvSpPr>
        <p:spPr>
          <a:xfrm>
            <a:off x="7718751" y="2269412"/>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UDDANNELSE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dirty="0">
                <a:solidFill>
                  <a:srgbClr val="211A52"/>
                </a:solidFill>
              </a:rPr>
              <a:t>D</a:t>
            </a:r>
            <a:r>
              <a:rPr lang="da-DK" b="0" i="0" dirty="0">
                <a:solidFill>
                  <a:srgbClr val="211A52"/>
                </a:solidFill>
                <a:effectLst/>
              </a:rPr>
              <a:t>imittender, der bidrager til - og samarbejde om løsning af nutidens og fremtidens udfordringer</a:t>
            </a:r>
            <a:endParaRPr lang="da-DK" dirty="0">
              <a:effectLst/>
            </a:endParaRPr>
          </a:p>
          <a:p>
            <a:pPr marL="0" indent="0">
              <a:buNone/>
            </a:pPr>
            <a:endParaRPr lang="da-DK" dirty="0">
              <a:effectLst/>
            </a:endParaRPr>
          </a:p>
          <a:p>
            <a:r>
              <a:rPr lang="da-DK" b="0" i="0" dirty="0">
                <a:solidFill>
                  <a:srgbClr val="211A52"/>
                </a:solidFill>
                <a:effectLst/>
              </a:rPr>
              <a:t>Internationalt førende uddannelser på højeste akademiske niveau</a:t>
            </a:r>
            <a:endParaRPr lang="da-DK" dirty="0"/>
          </a:p>
          <a:p>
            <a:pPr marL="0" indent="0">
              <a:buNone/>
            </a:pPr>
            <a:endParaRPr lang="da-DK" dirty="0"/>
          </a:p>
          <a:p>
            <a:r>
              <a:rPr lang="da-DK" b="0" i="0" dirty="0">
                <a:solidFill>
                  <a:srgbClr val="211A52"/>
                </a:solidFill>
                <a:effectLst/>
              </a:rPr>
              <a:t>Inkluderende studiekultur</a:t>
            </a:r>
          </a:p>
          <a:p>
            <a:pPr marL="0" indent="0">
              <a:buNone/>
            </a:pPr>
            <a:endParaRPr lang="da-DK" b="0" i="0" dirty="0">
              <a:solidFill>
                <a:srgbClr val="211A52"/>
              </a:solidFill>
              <a:effectLst/>
            </a:endParaRPr>
          </a:p>
          <a:p>
            <a:r>
              <a:rPr lang="da-DK" b="0" i="0" dirty="0">
                <a:solidFill>
                  <a:srgbClr val="211A52"/>
                </a:solidFill>
                <a:effectLst/>
              </a:rPr>
              <a:t>Internationalt anerkendt for problembaseret og digital læring </a:t>
            </a:r>
          </a:p>
          <a:p>
            <a:endParaRPr lang="da-DK" b="0" i="0" dirty="0">
              <a:solidFill>
                <a:srgbClr val="211A52"/>
              </a:solidFill>
              <a:effectLst/>
            </a:endParaRPr>
          </a:p>
          <a:p>
            <a:r>
              <a:rPr lang="da-DK" dirty="0">
                <a:solidFill>
                  <a:srgbClr val="211A52"/>
                </a:solidFill>
              </a:rPr>
              <a:t>I</a:t>
            </a:r>
            <a:r>
              <a:rPr lang="da-DK" b="0" i="0" dirty="0">
                <a:solidFill>
                  <a:srgbClr val="211A52"/>
                </a:solidFill>
                <a:effectLst/>
              </a:rPr>
              <a:t>mødekomme arbejdsmarkedets behov</a:t>
            </a:r>
            <a:endParaRPr lang="da-DK" dirty="0"/>
          </a:p>
          <a:p>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365113625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FORSKNING</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Excellent missionsdrevet forskning</a:t>
            </a:r>
            <a:endParaRPr lang="da-DK" dirty="0">
              <a:effectLst/>
            </a:endParaRPr>
          </a:p>
          <a:p>
            <a:pPr marL="0" indent="0">
              <a:buNone/>
            </a:pPr>
            <a:endParaRPr lang="da-DK" b="0" i="0" dirty="0">
              <a:solidFill>
                <a:srgbClr val="211A52"/>
              </a:solidFill>
              <a:effectLst/>
            </a:endParaRPr>
          </a:p>
          <a:p>
            <a:r>
              <a:rPr lang="da-DK" b="0" i="0" dirty="0">
                <a:solidFill>
                  <a:srgbClr val="211A52"/>
                </a:solidFill>
                <a:effectLst/>
              </a:rPr>
              <a:t>Aktivt samarbejde med det omgivende samfund  </a:t>
            </a:r>
          </a:p>
          <a:p>
            <a:endParaRPr lang="da-DK" b="0" i="0" dirty="0">
              <a:solidFill>
                <a:srgbClr val="211A52"/>
              </a:solidFill>
              <a:effectLst/>
            </a:endParaRPr>
          </a:p>
          <a:p>
            <a:r>
              <a:rPr lang="da-DK" b="0" i="0" dirty="0">
                <a:solidFill>
                  <a:srgbClr val="211A52"/>
                </a:solidFill>
                <a:effectLst/>
              </a:rPr>
              <a:t>Målrettet fokus på samspillet mellem den grundlagsskabende, transformative og tværvidenskabelige forskning</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764788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anchor="t">
            <a:noAutofit/>
          </a:bodyPr>
          <a:lstStyle/>
          <a:p>
            <a:r>
              <a:rPr lang="da-DK" dirty="0"/>
              <a:t>DELVISION FOR VIDENSAMARBEJDE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Foretrukken regional, national og international samarbejdspartner i innovationsøkosystemet</a:t>
            </a:r>
          </a:p>
          <a:p>
            <a:pPr marL="0" indent="0">
              <a:buNone/>
            </a:pPr>
            <a:endParaRPr lang="da-DK" b="0" i="0" dirty="0">
              <a:solidFill>
                <a:srgbClr val="211A52"/>
              </a:solidFill>
              <a:effectLst/>
            </a:endParaRPr>
          </a:p>
          <a:p>
            <a:r>
              <a:rPr lang="da-DK" b="0" i="0" dirty="0">
                <a:solidFill>
                  <a:srgbClr val="211A52"/>
                </a:solidFill>
                <a:effectLst/>
              </a:rPr>
              <a:t>Dagsordensættende for samarbejde mellem universitet og omverdenen om innovative løsninger. </a:t>
            </a:r>
          </a:p>
          <a:p>
            <a:pPr marL="0" indent="0">
              <a:buNone/>
            </a:pPr>
            <a:endParaRPr lang="da-DK" b="0" i="0" dirty="0">
              <a:solidFill>
                <a:srgbClr val="211A52"/>
              </a:solidFill>
              <a:effectLst/>
            </a:endParaRPr>
          </a:p>
          <a:p>
            <a:r>
              <a:rPr lang="da-DK" b="0" i="0" dirty="0">
                <a:solidFill>
                  <a:srgbClr val="211A52"/>
                </a:solidFill>
                <a:effectLst/>
                <a:latin typeface="+mn-lt"/>
              </a:rPr>
              <a:t>Nyttiggør viden i missioner i partnerskab med omverdenen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3076094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a:normAutofit/>
          </a:bodyPr>
          <a:lstStyle/>
          <a:p>
            <a:r>
              <a:rPr lang="da-DK" b="0" i="0" dirty="0">
                <a:effectLst/>
              </a:rPr>
              <a:t>Tydelig profil i vores omverden som et dagsordensættende, missionsdrevet universitet, der </a:t>
            </a:r>
            <a:r>
              <a:rPr lang="da-DK" b="0" i="0" u="none" dirty="0">
                <a:solidFill>
                  <a:srgbClr val="211A52"/>
                </a:solidFill>
                <a:effectLst/>
                <a:latin typeface="+mn-lt"/>
              </a:rPr>
              <a:t>leverer viden og tydelige værditilbud, både regionalt, nationalt og internationalt</a:t>
            </a:r>
            <a:endParaRPr lang="da-DK" b="0" i="0" dirty="0">
              <a:effectLst/>
            </a:endParaRPr>
          </a:p>
          <a:p>
            <a:pPr marL="0" indent="0">
              <a:buNone/>
            </a:pPr>
            <a:endParaRPr lang="da-DK" b="0" i="0" dirty="0">
              <a:effectLst/>
            </a:endParaRPr>
          </a:p>
          <a:p>
            <a:r>
              <a:rPr lang="da-DK" b="0" i="0" dirty="0">
                <a:effectLst/>
              </a:rPr>
              <a:t>Anerkendt for excellent forskning</a:t>
            </a:r>
          </a:p>
          <a:p>
            <a:endParaRPr lang="da-DK" dirty="0"/>
          </a:p>
          <a:p>
            <a:r>
              <a:rPr lang="da-DK" b="0" i="0" dirty="0">
                <a:solidFill>
                  <a:srgbClr val="211A52"/>
                </a:solidFill>
                <a:effectLst/>
                <a:latin typeface="+mn-lt"/>
              </a:rPr>
              <a:t>Fokus er på tværs af fagligheder at nå nye erkendelser og finde nye løsninger</a:t>
            </a:r>
            <a:endParaRPr lang="da-DK" b="0" i="0" dirty="0">
              <a:effectLst/>
            </a:endParaRPr>
          </a:p>
        </p:txBody>
      </p:sp>
      <p:sp>
        <p:nvSpPr>
          <p:cNvPr id="3" name="Title 2">
            <a:extLst>
              <a:ext uri="{FF2B5EF4-FFF2-40B4-BE49-F238E27FC236}">
                <a16:creationId xmlns:a16="http://schemas.microsoft.com/office/drawing/2014/main" id="{2B490037-9EEE-F6CC-61D7-46C2FC0A3F22}"/>
              </a:ext>
            </a:extLst>
          </p:cNvPr>
          <p:cNvSpPr txBox="1">
            <a:spLocks/>
          </p:cNvSpPr>
          <p:nvPr/>
        </p:nvSpPr>
        <p:spPr>
          <a:xfrm>
            <a:off x="587374" y="359273"/>
            <a:ext cx="5929540" cy="1621619"/>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r>
              <a:rPr lang="da-DK"/>
              <a:t>DELVISION FOR KOMMUNIKATION OG PROFILERING</a:t>
            </a:r>
            <a:endParaRPr lang="en-US" dirty="0"/>
          </a:p>
        </p:txBody>
      </p:sp>
    </p:spTree>
    <p:extLst>
      <p:ext uri="{BB962C8B-B14F-4D97-AF65-F5344CB8AC3E}">
        <p14:creationId xmlns:p14="http://schemas.microsoft.com/office/powerpoint/2010/main" val="182130394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ORGANISATION OG LEDELSE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a:bodyPr>
          <a:lstStyle/>
          <a:p>
            <a:r>
              <a:rPr lang="da-DK" b="0" i="0" dirty="0">
                <a:solidFill>
                  <a:srgbClr val="211A52"/>
                </a:solidFill>
                <a:effectLst/>
                <a:latin typeface="+mn-lt"/>
              </a:rPr>
              <a:t>Handlekraftig organisation</a:t>
            </a:r>
          </a:p>
          <a:p>
            <a:pPr marL="0" indent="0">
              <a:buNone/>
            </a:pPr>
            <a:endParaRPr lang="da-DK" b="0" i="0" dirty="0">
              <a:solidFill>
                <a:srgbClr val="211A52"/>
              </a:solidFill>
              <a:effectLst/>
            </a:endParaRPr>
          </a:p>
          <a:p>
            <a:r>
              <a:rPr lang="da-DK" b="0" i="0" dirty="0">
                <a:solidFill>
                  <a:srgbClr val="211A52"/>
                </a:solidFill>
                <a:effectLst/>
                <a:latin typeface="+mn-lt"/>
              </a:rPr>
              <a:t>Alle medarbejdergrupper får de bedst mulige vilkår for at løse opgaver</a:t>
            </a:r>
          </a:p>
          <a:p>
            <a:pPr marL="0" indent="0">
              <a:buNone/>
            </a:pPr>
            <a:endParaRPr lang="da-DK" b="0" i="0" dirty="0">
              <a:solidFill>
                <a:srgbClr val="211A52"/>
              </a:solidFill>
              <a:effectLst/>
              <a:latin typeface="+mn-lt"/>
            </a:endParaRPr>
          </a:p>
          <a:p>
            <a:r>
              <a:rPr lang="da-DK" b="0" i="0" dirty="0">
                <a:solidFill>
                  <a:srgbClr val="211A52"/>
                </a:solidFill>
                <a:effectLst/>
                <a:latin typeface="+mn-lt"/>
              </a:rPr>
              <a:t>Kompetent, synlig og ansvarlig ledelse</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934462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ADMINISTRATION OG SERVICE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lnSpcReduction="10000"/>
          </a:bodyPr>
          <a:lstStyle/>
          <a:p>
            <a:r>
              <a:rPr lang="da-DK" dirty="0">
                <a:solidFill>
                  <a:srgbClr val="211A52"/>
                </a:solidFill>
              </a:rPr>
              <a:t>F</a:t>
            </a:r>
            <a:r>
              <a:rPr lang="da-DK" b="0" i="0" dirty="0">
                <a:solidFill>
                  <a:srgbClr val="211A52"/>
                </a:solidFill>
                <a:effectLst/>
                <a:latin typeface="+mn-lt"/>
              </a:rPr>
              <a:t>orbilledligt samarbejde mellem de teknisk-administrative servicefunktioner og de videnskabelige miljøer </a:t>
            </a:r>
          </a:p>
          <a:p>
            <a:pPr marL="0" indent="0">
              <a:buNone/>
            </a:pPr>
            <a:endParaRPr lang="da-DK" b="0" i="0" dirty="0">
              <a:solidFill>
                <a:srgbClr val="211A52"/>
              </a:solidFill>
              <a:effectLst/>
            </a:endParaRPr>
          </a:p>
          <a:p>
            <a:r>
              <a:rPr lang="da-DK" dirty="0">
                <a:solidFill>
                  <a:srgbClr val="211A52"/>
                </a:solidFill>
              </a:rPr>
              <a:t>A</a:t>
            </a:r>
            <a:r>
              <a:rPr lang="da-DK" b="0" i="0" dirty="0">
                <a:solidFill>
                  <a:srgbClr val="211A52"/>
                </a:solidFill>
                <a:effectLst/>
                <a:latin typeface="+mn-lt"/>
              </a:rPr>
              <a:t>dministrative servicefunktioner er kvalitetsbevidste, effektive og brugerorienterede</a:t>
            </a:r>
          </a:p>
          <a:p>
            <a:pPr marL="0" indent="0">
              <a:buNone/>
            </a:pPr>
            <a:endParaRPr lang="da-DK" b="0" i="0" dirty="0">
              <a:solidFill>
                <a:srgbClr val="211A52"/>
              </a:solidFill>
              <a:effectLst/>
              <a:latin typeface="+mn-lt"/>
            </a:endParaRPr>
          </a:p>
          <a:p>
            <a:r>
              <a:rPr lang="da-DK" dirty="0">
                <a:solidFill>
                  <a:srgbClr val="211A52"/>
                </a:solidFill>
              </a:rPr>
              <a:t>A</a:t>
            </a:r>
            <a:r>
              <a:rPr lang="da-DK" b="0" i="0" dirty="0">
                <a:solidFill>
                  <a:srgbClr val="211A52"/>
                </a:solidFill>
                <a:effectLst/>
                <a:latin typeface="+mn-lt"/>
              </a:rPr>
              <a:t>dministrative servicefunktioner skaber fælles digitale løsninger med brugervenlighed og sikkerhed i centrum</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8894078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0" y="-888284"/>
            <a:ext cx="12192000" cy="8097672"/>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a:lstStyle/>
          <a:p>
            <a:pPr algn="l"/>
            <a:r>
              <a:rPr lang="da-DK" sz="2800" dirty="0"/>
              <a:t>Prioriterede mål for 2024</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1. Uddannelse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1.1 Integration af SSH- og STEM-kompetencer i AAU’s uddannelser</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1.2 Styrkelse af livslang læring med flere og nye typer af attraktive </a:t>
            </a:r>
            <a:r>
              <a:rPr kumimoji="0" lang="da-DK" sz="1200" b="0" i="0" u="none" strike="noStrike" kern="1200" cap="none" spc="0" normalizeH="0" baseline="0" noProof="0" dirty="0" err="1">
                <a:ln>
                  <a:noFill/>
                </a:ln>
                <a:solidFill>
                  <a:srgbClr val="211A52"/>
                </a:solidFill>
                <a:effectLst/>
                <a:uLnTx/>
                <a:uFillTx/>
                <a:latin typeface="Arial"/>
                <a:ea typeface="+mn-ea"/>
                <a:cs typeface="+mn-cs"/>
              </a:rPr>
              <a:t>efte</a:t>
            </a:r>
            <a:r>
              <a:rPr lang="da-DK" sz="1200" spc="0" dirty="0">
                <a:solidFill>
                  <a:srgbClr val="211A52"/>
                </a:solidFill>
                <a:latin typeface="Arial"/>
              </a:rPr>
              <a:t>r- og videreuddannelsesforløb</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2. Forskning</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2.1 Missionsdrevet forskning</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2.3 </a:t>
            </a:r>
            <a:r>
              <a:rPr lang="da-DK" sz="1200" spc="0" dirty="0">
                <a:solidFill>
                  <a:srgbClr val="211A52"/>
                </a:solidFill>
                <a:latin typeface="Arial"/>
              </a:rPr>
              <a:t>Udvikling af nyt forsker</a:t>
            </a:r>
            <a:r>
              <a:rPr kumimoji="0" lang="da-DK" sz="1200" b="0" i="0" u="none" strike="noStrike" kern="1200" cap="none" spc="0" normalizeH="0" baseline="0" noProof="0" dirty="0">
                <a:ln>
                  <a:noFill/>
                </a:ln>
                <a:solidFill>
                  <a:srgbClr val="211A52"/>
                </a:solidFill>
                <a:effectLst/>
                <a:uLnTx/>
                <a:uFillTx/>
                <a:latin typeface="Arial"/>
                <a:ea typeface="+mn-ea"/>
                <a:cs typeface="+mn-cs"/>
              </a:rPr>
              <a:t>talentprogram (NYT MÅL)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3. Vidensamarbejde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4. Kommunikation og profilering</a:t>
            </a: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5. Organisation og ledelse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6. Administration og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6.1 En samlet administrativ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6.3 Stærk sikkerhedskultur på AAU (NYT MÅL)</a:t>
            </a:r>
          </a:p>
        </p:txBody>
      </p:sp>
    </p:spTree>
    <p:extLst>
      <p:ext uri="{BB962C8B-B14F-4D97-AF65-F5344CB8AC3E}">
        <p14:creationId xmlns:p14="http://schemas.microsoft.com/office/powerpoint/2010/main" val="15634725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94" y="-967726"/>
            <a:ext cx="12471544" cy="8324756"/>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BÆREDYGTIGHED PÅ AAU</a:t>
            </a:r>
            <a:br>
              <a:rPr lang="da-DK" dirty="0">
                <a:solidFill>
                  <a:srgbClr val="211A52"/>
                </a:solidFill>
              </a:rPr>
            </a:br>
            <a:endParaRPr lang="da-DK" dirty="0"/>
          </a:p>
        </p:txBody>
      </p:sp>
    </p:spTree>
    <p:extLst>
      <p:ext uri="{BB962C8B-B14F-4D97-AF65-F5344CB8AC3E}">
        <p14:creationId xmlns:p14="http://schemas.microsoft.com/office/powerpoint/2010/main" val="34172021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da-DK" sz="3200" dirty="0"/>
              <a:t>POLITIK FOR BÆREDYGTIG UDVIKLING PÅ AAU </a:t>
            </a:r>
            <a:r>
              <a:rPr lang="da-DK" sz="1400" dirty="0"/>
              <a:t>(UDDRAG)</a:t>
            </a:r>
            <a:endParaRPr lang="da-DK" sz="32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arbejder hver dag for at: </a:t>
            </a:r>
          </a:p>
          <a:p>
            <a:pPr marL="0" indent="0">
              <a:buNone/>
            </a:pPr>
            <a:endParaRPr lang="da-DK" sz="1600" dirty="0">
              <a:solidFill>
                <a:srgbClr val="211A52"/>
              </a:solidFill>
              <a:latin typeface="Arial"/>
            </a:endParaRPr>
          </a:p>
          <a:p>
            <a:r>
              <a:rPr lang="da-DK" sz="1600" dirty="0">
                <a:solidFill>
                  <a:srgbClr val="211A52"/>
                </a:solidFill>
                <a:latin typeface="Arial"/>
              </a:rPr>
              <a:t>Integrere miljømæssig, økonomisk og social bæredygtighed på alle niveauer af strategiske og operationelle aktiviteter </a:t>
            </a:r>
          </a:p>
          <a:p>
            <a:pPr marL="0" indent="0">
              <a:buNone/>
            </a:pPr>
            <a:endParaRPr lang="da-DK" dirty="0"/>
          </a:p>
          <a:p>
            <a:r>
              <a:rPr lang="da-DK" dirty="0"/>
              <a:t>Være karakteriseret ved åbenhed, medbestemmelse og respekt for lighed og lige levevilkår </a:t>
            </a:r>
            <a:br>
              <a:rPr lang="da-DK" dirty="0"/>
            </a:br>
            <a:r>
              <a:rPr lang="da-DK" dirty="0"/>
              <a:t> </a:t>
            </a:r>
          </a:p>
          <a:p>
            <a:r>
              <a:rPr lang="da-DK" dirty="0"/>
              <a:t>Tilbyde uddannelse af højeste kvalitet, der gør det muligt for fremtidens kandidater at bidrage til et bæredygtigt samfund</a:t>
            </a:r>
            <a:br>
              <a:rPr lang="da-DK" dirty="0"/>
            </a:br>
            <a:r>
              <a:rPr lang="da-DK" dirty="0"/>
              <a:t> </a:t>
            </a:r>
          </a:p>
          <a:p>
            <a:r>
              <a:rPr lang="da-DK" dirty="0"/>
              <a:t>Levere forskning af højeste kvalitet, der bidrager til bæredygtige og innovative løsninger på samfundsudfordringer  </a:t>
            </a:r>
            <a:br>
              <a:rPr lang="da-DK" dirty="0"/>
            </a:br>
            <a:r>
              <a:rPr lang="da-DK" dirty="0"/>
              <a:t> </a:t>
            </a:r>
          </a:p>
          <a:p>
            <a:r>
              <a:rPr lang="da-DK" dirty="0"/>
              <a:t>Iværksætte forebyggende foranstaltninger med det formål at beskytte miljøet og forhindre miljøpåvirkninger fra AAU’s drift </a:t>
            </a:r>
            <a:br>
              <a:rPr lang="da-DK" dirty="0"/>
            </a:br>
            <a:r>
              <a:rPr lang="da-DK" dirty="0"/>
              <a:t> </a:t>
            </a:r>
          </a:p>
          <a:p>
            <a:r>
              <a:rPr lang="da-DK" dirty="0"/>
              <a:t>Samarbejde med partnere, der bidrager til en bæredygtig udvikling og fremmer bæredygtig udvikling i samarbejde med lokale, nationale og globale aktører.</a:t>
            </a:r>
          </a:p>
          <a:p>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5771481" cy="1621619"/>
          </a:xfrm>
        </p:spPr>
        <p:txBody>
          <a:bodyPr/>
          <a:lstStyle/>
          <a:p>
            <a:r>
              <a:rPr lang="da-DK" dirty="0"/>
              <a:t>KLIMAMÅL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a:lstStyle/>
          <a:p>
            <a:r>
              <a:rPr lang="da-DK" dirty="0"/>
              <a:t>AAU har reduceret udledningen af drivhusgasser med 70 % i 2030 (ift. 1990)</a:t>
            </a:r>
          </a:p>
          <a:p>
            <a:pPr marL="0" indent="0">
              <a:buNone/>
            </a:pPr>
            <a:endParaRPr lang="da-DK" dirty="0"/>
          </a:p>
          <a:p>
            <a:r>
              <a:rPr lang="da-DK" dirty="0"/>
              <a:t>AAU er klimaneutralt senest i 2045</a:t>
            </a:r>
          </a:p>
          <a:p>
            <a:endParaRPr lang="da-DK" dirty="0"/>
          </a:p>
          <a:p>
            <a:r>
              <a:rPr lang="da-DK" dirty="0">
                <a:solidFill>
                  <a:srgbClr val="211A52"/>
                </a:solidFill>
              </a:rPr>
              <a:t>AAU vil bidrage til, at Danmark bedst og billigst kan opfylde målsætningen om de 70 % i 2023 og klimaneutralitet i 2045 samt at arbejde for, at det bliver teknologisk, organisatorisk</a:t>
            </a:r>
            <a:r>
              <a:rPr lang="da-DK" strike="sngStrike" dirty="0">
                <a:solidFill>
                  <a:srgbClr val="211A52"/>
                </a:solidFill>
              </a:rPr>
              <a:t>,</a:t>
            </a:r>
            <a:r>
              <a:rPr lang="da-DK" dirty="0">
                <a:solidFill>
                  <a:srgbClr val="211A52"/>
                </a:solidFill>
              </a:rPr>
              <a:t> og menneskeligt muligt at skærpe disse målsætninger yderligere </a:t>
            </a:r>
          </a:p>
          <a:p>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INDTÆGTER</a:t>
            </a:r>
            <a:br>
              <a:rPr lang="da-DK" dirty="0"/>
            </a:br>
            <a:br>
              <a:rPr lang="da-DK" dirty="0"/>
            </a:br>
            <a:endParaRPr lang="da-DK" dirty="0"/>
          </a:p>
        </p:txBody>
      </p:sp>
      <p:sp>
        <p:nvSpPr>
          <p:cNvPr id="4" name="Pladsholder til tekst 6"/>
          <p:cNvSpPr txBox="1">
            <a:spLocks/>
          </p:cNvSpPr>
          <p:nvPr/>
        </p:nvSpPr>
        <p:spPr>
          <a:xfrm>
            <a:off x="587374"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r>
              <a:rPr lang="en-US" altLang="da-DK" sz="2000" dirty="0"/>
              <a:t>REGNSKAB MIO. KR </a:t>
            </a:r>
          </a:p>
          <a:p>
            <a:r>
              <a:rPr lang="da-DK" altLang="da-DK" sz="2000" dirty="0">
                <a:solidFill>
                  <a:srgbClr val="002654"/>
                </a:solidFill>
                <a:latin typeface="Arial" panose="020B0604020202020204" pitchFamily="34" charset="0"/>
                <a:cs typeface="Arial" panose="020B0604020202020204" pitchFamily="34" charset="0"/>
              </a:rPr>
              <a:t>(2024)</a:t>
            </a:r>
          </a:p>
          <a:p>
            <a:r>
              <a:rPr lang="da-DK" altLang="da-DK" sz="2000" b="1" dirty="0">
                <a:solidFill>
                  <a:srgbClr val="002654"/>
                </a:solidFill>
                <a:latin typeface="Arial" panose="020B0604020202020204" pitchFamily="34" charset="0"/>
                <a:cs typeface="Arial" panose="020B0604020202020204" pitchFamily="34" charset="0"/>
              </a:rPr>
              <a:t>I alt 3.297</a:t>
            </a: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4061817556"/>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691951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da-DK" dirty="0"/>
              <a:t>BÆREDYGTIG UDVIKLING PÅ HØJESTE INTERNATIONALE NIVEAU</a:t>
            </a:r>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5" y="4347458"/>
            <a:ext cx="39967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BLANDT DE BEDSTE INDENFOR BÆREDYGTIG UDVIKLING</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9 i verden indenfor det samlede bidrag til FN’s verdensmål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0" y="2406034"/>
            <a:ext cx="1501224" cy="1501224"/>
          </a:xfrm>
          <a:prstGeom prst="rect">
            <a:avLst/>
          </a:prstGeom>
        </p:spPr>
      </p:pic>
      <p:pic>
        <p:nvPicPr>
          <p:cNvPr id="15" name="Billede 14">
            <a:extLst>
              <a:ext uri="{FF2B5EF4-FFF2-40B4-BE49-F238E27FC236}">
                <a16:creationId xmlns:a16="http://schemas.microsoft.com/office/drawing/2014/main" id="{B2B7365D-B20C-1B99-72FC-A8D30AF9A1A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747511" y="2423570"/>
            <a:ext cx="1501200" cy="1501200"/>
          </a:xfrm>
          <a:prstGeom prst="rect">
            <a:avLst/>
          </a:prstGeom>
        </p:spPr>
      </p:pic>
      <p:pic>
        <p:nvPicPr>
          <p:cNvPr id="17" name="Billede 16" descr="Et billede, der indeholder tekst, Grafik, Font/skrifttype, logo&#10;&#10;Automatisk genereret beskrivelse">
            <a:extLst>
              <a:ext uri="{FF2B5EF4-FFF2-40B4-BE49-F238E27FC236}">
                <a16:creationId xmlns:a16="http://schemas.microsoft.com/office/drawing/2014/main" id="{39836C48-536F-329A-D351-A1F657D175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I TOPPEN INDENFOR UDDANNELSE, MINDRE ULIGHED OG PARTNERSKABER</a:t>
            </a: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2 i verden indenfor verdensmål 4 om kvalitetsuddannelse, verdensmål 10 om mindre ulighed og verdensmål 17 indenfor partnerskaber for handling</a:t>
            </a:r>
          </a:p>
        </p:txBody>
      </p:sp>
    </p:spTree>
    <p:extLst>
      <p:ext uri="{BB962C8B-B14F-4D97-AF65-F5344CB8AC3E}">
        <p14:creationId xmlns:p14="http://schemas.microsoft.com/office/powerpoint/2010/main" val="136308403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chemeClr val="accent2">
              <a:lumMod val="60000"/>
              <a:lumOff val="4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18133" y="5034441"/>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4472C4">
                    <a:lumMod val="40000"/>
                    <a:lumOff val="60000"/>
                  </a:srgbClr>
                </a:solidFill>
                <a:effectLst/>
                <a:uLnTx/>
                <a:uFillTx/>
                <a:latin typeface="Arial"/>
                <a:ea typeface="+mn-ea"/>
                <a:cs typeface="+mn-cs"/>
              </a:rPr>
              <a:t>I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CO2 – regnskab</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Klimahandlingsplaner jf. AAU’s klimamålsætning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Ladestandere til el-biler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Pilotprojekter inden for indeklimaløsninger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Udvikling af </a:t>
            </a:r>
            <a:r>
              <a:rPr kumimoji="0" lang="da-DK" sz="1100" b="0" i="0" u="none" strike="noStrike" kern="1200" cap="none" spc="0" normalizeH="0" baseline="0" noProof="0" dirty="0" err="1">
                <a:ln>
                  <a:noFill/>
                </a:ln>
                <a:solidFill>
                  <a:srgbClr val="211A52"/>
                </a:solidFill>
                <a:effectLst/>
                <a:uLnTx/>
                <a:uFillTx/>
                <a:latin typeface="Arial"/>
                <a:ea typeface="+mn-ea"/>
                <a:cs typeface="+mn-cs"/>
              </a:rPr>
              <a:t>smartbuildings</a:t>
            </a:r>
            <a:r>
              <a:rPr kumimoji="0" lang="da-DK" sz="1100" b="0" i="0" u="none" strike="noStrike" kern="1200" cap="none" spc="0" normalizeH="0" baseline="0" noProof="0" dirty="0">
                <a:ln>
                  <a:noFill/>
                </a:ln>
                <a:solidFill>
                  <a:srgbClr val="211A52"/>
                </a:solidFill>
                <a:effectLst/>
                <a:uLnTx/>
                <a:uFillTx/>
                <a:latin typeface="Arial"/>
                <a:ea typeface="+mn-ea"/>
                <a:cs typeface="+mn-cs"/>
              </a:rPr>
              <a:t> samt IOT-teknologi</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Fjernkøl til AAU SUND (søvand som kølemedie)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5" name="TextBox 47">
            <a:extLst>
              <a:ext uri="{FF2B5EF4-FFF2-40B4-BE49-F238E27FC236}">
                <a16:creationId xmlns:a16="http://schemas.microsoft.com/office/drawing/2014/main" id="{E856C9F8-DCA7-4796-98C9-378DACAFAC7C}"/>
              </a:ext>
            </a:extLst>
          </p:cNvPr>
          <p:cNvSpPr txBox="1"/>
          <p:nvPr/>
        </p:nvSpPr>
        <p:spPr>
          <a:xfrm>
            <a:off x="543872" y="5202081"/>
            <a:ext cx="3997648" cy="1154162"/>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C000"/>
                </a:solidFill>
                <a:effectLst/>
                <a:uLnTx/>
                <a:uFillTx/>
                <a:latin typeface="Arial"/>
                <a:ea typeface="+mn-ea"/>
                <a:cs typeface="+mn-cs"/>
              </a:rPr>
              <a:t>Involvering og samarbejde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Sustainable Campus Forum – studerende og ansatte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Studie-/praktikforløb om byggeri, møbler og studiemiljø, energiforbrug 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Campus som </a:t>
            </a:r>
            <a:r>
              <a:rPr kumimoji="0" lang="da-DK" sz="1100" b="0" i="0" u="none" strike="noStrike" kern="1200" cap="none" spc="0" normalizeH="0" baseline="0" noProof="0" dirty="0" err="1">
                <a:ln>
                  <a:noFill/>
                </a:ln>
                <a:solidFill>
                  <a:srgbClr val="211A52"/>
                </a:solidFill>
                <a:effectLst/>
                <a:uLnTx/>
                <a:uFillTx/>
                <a:latin typeface="Arial"/>
                <a:ea typeface="+mn-ea"/>
                <a:cs typeface="+mn-cs"/>
              </a:rPr>
              <a:t>living</a:t>
            </a:r>
            <a:r>
              <a:rPr kumimoji="0" lang="da-DK" sz="1100" b="0" i="0" u="none" strike="noStrike" kern="1200" cap="none" spc="0" normalizeH="0" baseline="0" noProof="0" dirty="0">
                <a:ln>
                  <a:noFill/>
                </a:ln>
                <a:solidFill>
                  <a:srgbClr val="211A52"/>
                </a:solidFill>
                <a:effectLst/>
                <a:uLnTx/>
                <a:uFillTx/>
                <a:latin typeface="Arial"/>
                <a:ea typeface="+mn-ea"/>
                <a:cs typeface="+mn-cs"/>
              </a:rPr>
              <a:t> lab, fx p-sensor, biodiversitet, bygningsdata m.v.</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45642"/>
            <a:ext cx="349908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ED7D31">
                    <a:lumMod val="60000"/>
                    <a:lumOff val="40000"/>
                  </a:srgbClr>
                </a:solidFill>
                <a:effectLst/>
                <a:uLnTx/>
                <a:uFillTx/>
                <a:latin typeface="Arial"/>
                <a:ea typeface="+mn-ea"/>
                <a:cs typeface="+mn-cs"/>
              </a:rPr>
              <a:t>Drift af faciliteter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Omlægning af driften i gartnerfunktion (VMV)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styring af bygninger (tilstedeværelse)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Aktivitets- og behovsstyret rengøring med minimalt vand- og kemibrug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Fokus på klimavenlig drift af campus bl.a. energiledelse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Grønnere elforsyning – VE-certifikater</a:t>
            </a:r>
          </a:p>
        </p:txBody>
      </p:sp>
      <p:sp>
        <p:nvSpPr>
          <p:cNvPr id="21" name="TextBox 53">
            <a:extLst>
              <a:ext uri="{FF2B5EF4-FFF2-40B4-BE49-F238E27FC236}">
                <a16:creationId xmlns:a16="http://schemas.microsoft.com/office/drawing/2014/main" id="{0A443B00-7E1C-4A41-8C01-58CE3A00BDFD}"/>
              </a:ext>
            </a:extLst>
          </p:cNvPr>
          <p:cNvSpPr txBox="1"/>
          <p:nvPr/>
        </p:nvSpPr>
        <p:spPr>
          <a:xfrm>
            <a:off x="549716" y="2045640"/>
            <a:ext cx="3816543"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50"/>
                </a:solidFill>
                <a:effectLst/>
                <a:uLnTx/>
                <a:uFillTx/>
                <a:latin typeface="Arial"/>
                <a:ea typeface="+mn-ea"/>
                <a:cs typeface="+mn-cs"/>
              </a:rPr>
              <a:t>Campusplanlægning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bygninger med højt energiforbrug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Effektiv udnyttelse af bygningsmassen – delearbejdspladser og aktivitetsbaseret indretning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Bæredygtig byudvikling i universitetsbyen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Flere og bedre naturområder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kollektive trafikforbindelser (BRT)</a:t>
            </a: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23862"/>
            <a:ext cx="3584917"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F0"/>
                </a:solidFill>
                <a:effectLst/>
                <a:uLnTx/>
                <a:uFillTx/>
                <a:latin typeface="Arial"/>
                <a:ea typeface="+mn-ea"/>
                <a:cs typeface="+mn-cs"/>
              </a:rPr>
              <a:t>Det blå og grønne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Vild med Vilje: mindre græs, flere blomster og bier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Offentlige grønne rum og pladser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Væksthuse og udendørs studiemiljøer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Sø- og kanalanlæg, </a:t>
            </a:r>
            <a:r>
              <a:rPr kumimoji="0" lang="da-DK" sz="1100" b="0" i="0" u="none" strike="noStrike" kern="1200" cap="none" spc="0" normalizeH="0" baseline="0" noProof="0" dirty="0" err="1">
                <a:ln>
                  <a:noFill/>
                </a:ln>
                <a:solidFill>
                  <a:srgbClr val="211A52"/>
                </a:solidFill>
                <a:effectLst/>
                <a:uLnTx/>
                <a:uFillTx/>
                <a:latin typeface="Arial"/>
                <a:ea typeface="+mn-ea"/>
                <a:cs typeface="+mn-cs"/>
              </a:rPr>
              <a:t>regnvandslaug</a:t>
            </a:r>
            <a:r>
              <a:rPr kumimoji="0" lang="da-DK" sz="1100" b="0" i="0" u="none" strike="noStrike" kern="1200" cap="none" spc="0" normalizeH="0" baseline="0" noProof="0" dirty="0">
                <a:ln>
                  <a:noFill/>
                </a:ln>
                <a:solidFill>
                  <a:srgbClr val="211A52"/>
                </a:solidFill>
                <a:effectLst/>
                <a:uLnTx/>
                <a:uFillTx/>
                <a:latin typeface="Arial"/>
                <a:ea typeface="+mn-ea"/>
                <a:cs typeface="+mn-cs"/>
              </a:rPr>
              <a:t> og naturkvalitet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Urban </a:t>
            </a:r>
            <a:r>
              <a:rPr kumimoji="0" lang="da-DK" sz="1100" b="0" i="0" u="none" strike="noStrike" kern="1200" cap="none" spc="0" normalizeH="0" baseline="0" noProof="0" dirty="0" err="1">
                <a:ln>
                  <a:noFill/>
                </a:ln>
                <a:solidFill>
                  <a:srgbClr val="211A52"/>
                </a:solidFill>
                <a:effectLst/>
                <a:uLnTx/>
                <a:uFillTx/>
                <a:latin typeface="Arial"/>
                <a:ea typeface="+mn-ea"/>
                <a:cs typeface="+mn-cs"/>
              </a:rPr>
              <a:t>gardening</a:t>
            </a:r>
            <a:r>
              <a:rPr kumimoji="0" lang="da-DK" sz="1100" b="0" i="0" u="none" strike="noStrike" kern="1200" cap="none" spc="0" normalizeH="0" baseline="0" noProof="0" dirty="0">
                <a:ln>
                  <a:noFill/>
                </a:ln>
                <a:solidFill>
                  <a:srgbClr val="211A52"/>
                </a:solidFill>
                <a:effectLst/>
                <a:uLnTx/>
                <a:uFillTx/>
                <a:latin typeface="Arial"/>
                <a:ea typeface="+mn-ea"/>
                <a:cs typeface="+mn-cs"/>
              </a:rPr>
              <a:t> og bistader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538024" y="3623861"/>
            <a:ext cx="344324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0000"/>
                </a:solidFill>
                <a:effectLst/>
                <a:uLnTx/>
                <a:uFillTx/>
                <a:latin typeface="Arial"/>
                <a:ea typeface="+mn-ea"/>
                <a:cs typeface="+mn-cs"/>
              </a:rPr>
              <a:t>Forbrug og affald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Klimamålsætning – reduktion af CO2 udledning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Koldtvandshaner frem for flaskevand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Affaldssortering implementeret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Overskudsmøbler til genbrug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engangsservice i kantinen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Minimering af madspild i kantine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Bæredygtig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institutionsdrift</a:t>
            </a: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7702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314233" y="5027966"/>
            <a:ext cx="1201783"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Involvering og samarbejde</a:t>
            </a:r>
          </a:p>
        </p:txBody>
      </p:sp>
      <p:sp>
        <p:nvSpPr>
          <p:cNvPr id="33" name="Tekstfelt 32"/>
          <p:cNvSpPr txBox="1"/>
          <p:nvPr/>
        </p:nvSpPr>
        <p:spPr>
          <a:xfrm>
            <a:off x="4268495" y="445568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a:ln>
                  <a:noFill/>
                </a:ln>
                <a:solidFill>
                  <a:srgbClr val="211A52"/>
                </a:solidFill>
                <a:effectLst/>
                <a:uLnTx/>
                <a:uFillTx/>
                <a:latin typeface="Arial"/>
                <a:ea typeface="+mn-ea"/>
                <a:cs typeface="+mn-cs"/>
              </a:rPr>
              <a:t>Forbrug </a:t>
            </a:r>
            <a:r>
              <a:rPr kumimoji="0" lang="da-DK" sz="1400" b="0" i="0" u="none" strike="noStrike" kern="1200" cap="none" spc="0" normalizeH="0" baseline="0" noProof="0" dirty="0">
                <a:ln>
                  <a:noFill/>
                </a:ln>
                <a:solidFill>
                  <a:srgbClr val="211A52"/>
                </a:solidFill>
                <a:effectLst/>
                <a:uLnTx/>
                <a:uFillTx/>
                <a:latin typeface="Arial"/>
                <a:ea typeface="+mn-ea"/>
                <a:cs typeface="+mn-cs"/>
              </a:rPr>
              <a:t>og affald</a:t>
            </a: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planlægning</a:t>
            </a:r>
          </a:p>
        </p:txBody>
      </p:sp>
      <p:sp>
        <p:nvSpPr>
          <p:cNvPr id="41" name="Tekstfelt 40"/>
          <p:cNvSpPr txBox="1"/>
          <p:nvPr/>
        </p:nvSpPr>
        <p:spPr>
          <a:xfrm>
            <a:off x="6474981" y="2915964"/>
            <a:ext cx="109277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Det blå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og grønne</a:t>
            </a:r>
          </a:p>
        </p:txBody>
      </p:sp>
      <p:sp>
        <p:nvSpPr>
          <p:cNvPr id="42" name="Tekstfelt 41"/>
          <p:cNvSpPr txBox="1"/>
          <p:nvPr/>
        </p:nvSpPr>
        <p:spPr>
          <a:xfrm>
            <a:off x="5339651" y="235157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Drift af faciliteter</a:t>
            </a: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 pipeline</a:t>
            </a:r>
          </a:p>
        </p:txBody>
      </p:sp>
    </p:spTree>
    <p:extLst>
      <p:ext uri="{BB962C8B-B14F-4D97-AF65-F5344CB8AC3E}">
        <p14:creationId xmlns:p14="http://schemas.microsoft.com/office/powerpoint/2010/main" val="330302589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TAK</a:t>
            </a:r>
            <a:endParaRPr lang="da-DK" dirty="0"/>
          </a:p>
        </p:txBody>
      </p:sp>
      <p:pic>
        <p:nvPicPr>
          <p:cNvPr id="28" name="Billede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9749865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ET UNIVERSITET</a:t>
            </a:r>
            <a:br>
              <a:rPr lang="en-US" dirty="0"/>
            </a:br>
            <a:r>
              <a:rPr lang="en-US" dirty="0"/>
              <a:t>- TRE CAMPUSSER</a:t>
            </a:r>
            <a:endParaRPr lang="en-US" dirty="0">
              <a:solidFill>
                <a:schemeClr val="accent4"/>
              </a:solidFill>
            </a:endParaRPr>
          </a:p>
        </p:txBody>
      </p:sp>
      <p:sp>
        <p:nvSpPr>
          <p:cNvPr id="66" name="TextBox 65"/>
          <p:cNvSpPr txBox="1"/>
          <p:nvPr/>
        </p:nvSpPr>
        <p:spPr>
          <a:xfrm>
            <a:off x="601698" y="2738954"/>
            <a:ext cx="4153406" cy="2277547"/>
          </a:xfrm>
          <a:prstGeom prst="rect">
            <a:avLst/>
          </a:prstGeom>
          <a:noFill/>
        </p:spPr>
        <p:txBody>
          <a:bodyPr wrap="square" lIns="0" rIns="0" rtlCol="0">
            <a:spAutoFit/>
          </a:bodyPr>
          <a:lstStyle/>
          <a:p>
            <a:r>
              <a:rPr lang="en-US" sz="2400" b="1" spc="300" dirty="0">
                <a:solidFill>
                  <a:srgbClr val="9DBB1D"/>
                </a:solidFill>
                <a:ea typeface="Source Sans Pro" charset="0"/>
                <a:cs typeface="Source Sans Pro" charset="0"/>
              </a:rPr>
              <a:t>AALBORG</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18.000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3.125</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DF6752"/>
                </a:solidFill>
                <a:ea typeface="Source Sans Pro" charset="0"/>
                <a:cs typeface="Source Sans Pro" charset="0"/>
              </a:rPr>
              <a:t>KØBENHAVN</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2.650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400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5E9695"/>
                </a:solidFill>
                <a:ea typeface="Source Sans Pro" charset="0"/>
                <a:cs typeface="Source Sans Pro" charset="0"/>
              </a:rPr>
              <a:t>ESBJERG</a:t>
            </a:r>
            <a:r>
              <a:rPr lang="en-US" sz="2400"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370</a:t>
            </a:r>
            <a:r>
              <a:rPr lang="en-US" sz="1400" dirty="0">
                <a:solidFill>
                  <a:srgbClr val="FF0000"/>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80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anchor="t" anchorCtr="0" compatLnSpc="1">
            <a:prstTxWarp prst="textNoShape">
              <a:avLst/>
            </a:prstTxWarp>
          </a:bodyPr>
          <a:lstStyle/>
          <a:p>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anchor="t" anchorCtr="0" compatLnSpc="1">
            <a:prstTxWarp prst="textNoShape">
              <a:avLst/>
            </a:prstTxWarp>
          </a:bodyPr>
          <a:lstStyle/>
          <a:p>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anchor="t" anchorCtr="0" compatLnSpc="1">
            <a:prstTxWarp prst="textNoShape">
              <a:avLst/>
            </a:prstTxWarp>
          </a:bodyPr>
          <a:lstStyle/>
          <a:p>
            <a:endParaRPr lang="da-DK"/>
          </a:p>
        </p:txBody>
      </p:sp>
    </p:spTree>
    <p:extLst>
      <p:ext uri="{BB962C8B-B14F-4D97-AF65-F5344CB8AC3E}">
        <p14:creationId xmlns:p14="http://schemas.microsoft.com/office/powerpoint/2010/main" val="2913929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lede 6" descr="Et billede, der indeholder Ansigt, person, tøj, mur&#10;&#10;Automatisk genereret beskrivelse">
            <a:extLst>
              <a:ext uri="{FF2B5EF4-FFF2-40B4-BE49-F238E27FC236}">
                <a16:creationId xmlns:a16="http://schemas.microsoft.com/office/drawing/2014/main" id="{12E2A81A-0C8F-D5DB-DC00-AD69F76D121F}"/>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7448854" y="4119571"/>
            <a:ext cx="1301564" cy="1198800"/>
          </a:xfrm>
          <a:prstGeom prst="rect">
            <a:avLst/>
          </a:prstGeom>
        </p:spPr>
      </p:pic>
      <p:pic>
        <p:nvPicPr>
          <p:cNvPr id="10" name="Billede 9" descr="Et billede, der indeholder Ansigt, person, tøj, mur&#10;&#10;Automatisk genereret beskrivelse">
            <a:extLst>
              <a:ext uri="{FF2B5EF4-FFF2-40B4-BE49-F238E27FC236}">
                <a16:creationId xmlns:a16="http://schemas.microsoft.com/office/drawing/2014/main" id="{9E76D041-0170-9C29-DD1B-34EB6FBD707D}"/>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4554" y="4125027"/>
            <a:ext cx="1301564" cy="1198800"/>
          </a:xfrm>
          <a:prstGeom prst="rect">
            <a:avLst/>
          </a:prstGeom>
        </p:spPr>
      </p:pic>
      <p:sp>
        <p:nvSpPr>
          <p:cNvPr id="3" name="Title 2"/>
          <p:cNvSpPr>
            <a:spLocks noGrp="1"/>
          </p:cNvSpPr>
          <p:nvPr>
            <p:ph type="title"/>
          </p:nvPr>
        </p:nvSpPr>
        <p:spPr/>
        <p:txBody>
          <a:bodyPr/>
          <a:lstStyle/>
          <a:p>
            <a:r>
              <a:rPr lang="en-US" sz="3200" dirty="0"/>
              <a:t>LEDELSEN</a:t>
            </a:r>
            <a:br>
              <a:rPr lang="en-US" dirty="0"/>
            </a:br>
            <a:endParaRPr lang="en-US" dirty="0">
              <a:solidFill>
                <a:schemeClr val="accent4"/>
              </a:solidFill>
            </a:endParaRPr>
          </a:p>
        </p:txBody>
      </p:sp>
      <p:sp>
        <p:nvSpPr>
          <p:cNvPr id="832" name="Tekstfelt 831"/>
          <p:cNvSpPr txBox="1"/>
          <p:nvPr/>
        </p:nvSpPr>
        <p:spPr>
          <a:xfrm>
            <a:off x="9252859" y="5413968"/>
            <a:ext cx="1504359" cy="461665"/>
          </a:xfrm>
          <a:prstGeom prst="rect">
            <a:avLst/>
          </a:prstGeom>
          <a:noFill/>
        </p:spPr>
        <p:txBody>
          <a:bodyPr wrap="square" l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(Tech)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24455"/>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8"/>
          <p:cNvPicPr preferRelativeResize="0">
            <a:picLocks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745225" y="4113944"/>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A6A3BA"/>
                </a:solidFill>
                <a:effectLst/>
                <a:uLnTx/>
                <a:uFillTx/>
                <a:latin typeface="Arial"/>
                <a:ea typeface="+mn-ea"/>
                <a:cs typeface="+mn-cs"/>
              </a:rPr>
              <a:t>Rektor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211A52"/>
                </a:solidFill>
                <a:effectLst/>
                <a:uLnTx/>
                <a:uFillTx/>
                <a:latin typeface="Arial"/>
                <a:ea typeface="+mn-ea"/>
                <a:cs typeface="+mn-cs"/>
              </a:rPr>
              <a:t>Per Michael Johansen</a:t>
            </a: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5" name="Rektangel 4"/>
          <p:cNvSpPr/>
          <p:nvPr/>
        </p:nvSpPr>
        <p:spPr>
          <a:xfrm>
            <a:off x="5529404" y="3142566"/>
            <a:ext cx="1723166" cy="461665"/>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Prorektor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Universitetsdirektør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73508"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Innovationsdirektør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p:txBody>
      </p:sp>
      <p:sp>
        <p:nvSpPr>
          <p:cNvPr id="18" name="Rektangel 17"/>
          <p:cNvSpPr/>
          <p:nvPr/>
        </p:nvSpPr>
        <p:spPr>
          <a:xfrm>
            <a:off x="3745225" y="5413967"/>
            <a:ext cx="1179875"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084592" cy="646331"/>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(Sund)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646331"/>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Konstitueret Dekan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2" name="Billede 1"/>
          <p:cNvPicPr>
            <a:picLocks noChangeAspect="1"/>
          </p:cNvPicPr>
          <p:nvPr/>
        </p:nvPicPr>
        <p:blipFill rotWithShape="1">
          <a:blip r:embed="rId7">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8">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1" name="Billede 10" descr="Et billede, der indeholder Ansigt, person, tøj, mur&#10;&#10;Automatisk genereret beskrivelse">
            <a:extLst>
              <a:ext uri="{FF2B5EF4-FFF2-40B4-BE49-F238E27FC236}">
                <a16:creationId xmlns:a16="http://schemas.microsoft.com/office/drawing/2014/main" id="{AFD45493-EE2A-EA5B-DE9B-7D9698ED4120}"/>
              </a:ext>
            </a:extLst>
          </p:cNvPr>
          <p:cNvPicPr>
            <a:picLocks noChangeAspect="1"/>
          </p:cNvPicPr>
          <p:nvPr/>
        </p:nvPicPr>
        <p:blipFill rotWithShape="1">
          <a:blip r:embed="rId9">
            <a:extLst>
              <a:ext uri="{28A0092B-C50C-407E-A947-70E740481C1C}">
                <a14:useLocalDpi xmlns:a14="http://schemas.microsoft.com/office/drawing/2010/main" val="0"/>
              </a:ext>
            </a:extLst>
          </a:blip>
          <a:srcRect l="26456" t="5652" r="27070" b="27491"/>
          <a:stretch/>
        </p:blipFill>
        <p:spPr>
          <a:xfrm>
            <a:off x="1944499" y="4069391"/>
            <a:ext cx="1302392" cy="1248980"/>
          </a:xfrm>
          <a:prstGeom prst="rect">
            <a:avLst/>
          </a:prstGeom>
        </p:spPr>
      </p:pic>
    </p:spTree>
    <p:extLst>
      <p:ext uri="{BB962C8B-B14F-4D97-AF65-F5344CB8AC3E}">
        <p14:creationId xmlns:p14="http://schemas.microsoft.com/office/powerpoint/2010/main" val="5060203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3177" y="307145"/>
            <a:ext cx="0" cy="3994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Lige forbindelse 99">
            <a:extLst>
              <a:ext uri="{FF2B5EF4-FFF2-40B4-BE49-F238E27FC236}">
                <a16:creationId xmlns:a16="http://schemas.microsoft.com/office/drawing/2014/main" id="{C39694A3-E162-43C2-87E0-976892093B61}"/>
              </a:ext>
            </a:extLst>
          </p:cNvPr>
          <p:cNvCxnSpPr>
            <a:cxnSpLocks/>
          </p:cNvCxnSpPr>
          <p:nvPr/>
        </p:nvCxnSpPr>
        <p:spPr>
          <a:xfrm>
            <a:off x="152802" y="6344353"/>
            <a:ext cx="5543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a:cxnSpLocks/>
          </p:cNvCxnSpPr>
          <p:nvPr/>
        </p:nvCxnSpPr>
        <p:spPr>
          <a:xfrm>
            <a:off x="9697077"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il SUND side"/>
          </p:cNvPr>
          <p:cNvSpPr txBox="1"/>
          <p:nvPr/>
        </p:nvSpPr>
        <p:spPr>
          <a:xfrm>
            <a:off x="2768191" y="2460765"/>
            <a:ext cx="1934670"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Sundhedsvidenskabelige Fakultet </a:t>
            </a:r>
          </a:p>
        </p:txBody>
      </p:sp>
      <p:sp>
        <p:nvSpPr>
          <p:cNvPr id="6150" name="Tekstboks 50">
            <a:hlinkClick r:id="rId4" tooltip="Link til rektors side"/>
          </p:cNvPr>
          <p:cNvSpPr txBox="1">
            <a:spLocks noChangeArrowheads="1"/>
          </p:cNvSpPr>
          <p:nvPr/>
        </p:nvSpPr>
        <p:spPr bwMode="auto">
          <a:xfrm>
            <a:off x="4567377" y="706552"/>
            <a:ext cx="2391287"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Rektor</a:t>
            </a:r>
            <a:endParaRPr kumimoji="0" lang="da-DK" altLang="da-DK" sz="11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il personprofil"/>
          </p:cNvPr>
          <p:cNvSpPr txBox="1">
            <a:spLocks noChangeArrowheads="1"/>
          </p:cNvSpPr>
          <p:nvPr/>
        </p:nvSpPr>
        <p:spPr bwMode="auto">
          <a:xfrm>
            <a:off x="2111526" y="1183766"/>
            <a:ext cx="222066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Anne Marie Kanstrup</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Prorektor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il personprofil"/>
          </p:cNvPr>
          <p:cNvSpPr txBox="1">
            <a:spLocks noChangeArrowheads="1"/>
          </p:cNvSpPr>
          <p:nvPr/>
        </p:nvSpPr>
        <p:spPr bwMode="auto">
          <a:xfrm>
            <a:off x="7174583" y="1183766"/>
            <a:ext cx="2308485"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il ENG side"/>
          </p:cNvPr>
          <p:cNvSpPr txBox="1"/>
          <p:nvPr/>
        </p:nvSpPr>
        <p:spPr>
          <a:xfrm>
            <a:off x="6917191" y="2460765"/>
            <a:ext cx="1928781"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Ingeniør- og Naturvidenskabelige Fakultet </a:t>
            </a:r>
          </a:p>
        </p:txBody>
      </p:sp>
      <p:sp>
        <p:nvSpPr>
          <p:cNvPr id="55" name="Tekstboks 54">
            <a:hlinkClick r:id="rId8" tooltip="Link til SSH side"/>
          </p:cNvPr>
          <p:cNvSpPr txBox="1"/>
          <p:nvPr/>
        </p:nvSpPr>
        <p:spPr>
          <a:xfrm>
            <a:off x="693691" y="2465335"/>
            <a:ext cx="1934670" cy="619200"/>
          </a:xfrm>
          <a:prstGeom prst="rect">
            <a:avLst/>
          </a:prstGeom>
          <a:solidFill>
            <a:srgbClr val="211A52"/>
          </a:solidFill>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Humanistiske og Samfundsvidenskabelige Fakultet </a:t>
            </a:r>
          </a:p>
        </p:txBody>
      </p:sp>
      <p:sp>
        <p:nvSpPr>
          <p:cNvPr id="6156" name="Tekstboks 57">
            <a:hlinkClick r:id="rId9" tooltip="Link til personprofil"/>
          </p:cNvPr>
          <p:cNvSpPr txBox="1">
            <a:spLocks noChangeArrowheads="1"/>
          </p:cNvSpPr>
          <p:nvPr/>
        </p:nvSpPr>
        <p:spPr bwMode="auto">
          <a:xfrm>
            <a:off x="6915275" y="3177385"/>
            <a:ext cx="1929340"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Thomas Bak</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 (Konstitueret)</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60702" y="128189"/>
            <a:ext cx="2397961"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BESTYRELSE </a:t>
            </a:r>
          </a:p>
        </p:txBody>
      </p:sp>
      <p:sp>
        <p:nvSpPr>
          <p:cNvPr id="6158" name="Tekstboks 60">
            <a:hlinkClick r:id="rId10" tooltip="Link til personprofil"/>
          </p:cNvPr>
          <p:cNvSpPr txBox="1">
            <a:spLocks noChangeArrowheads="1"/>
          </p:cNvSpPr>
          <p:nvPr/>
        </p:nvSpPr>
        <p:spPr bwMode="auto">
          <a:xfrm>
            <a:off x="4846678" y="3177602"/>
            <a:ext cx="1923042"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Thomas Bak</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il personprofil"/>
          </p:cNvPr>
          <p:cNvSpPr txBox="1">
            <a:spLocks noChangeArrowheads="1"/>
          </p:cNvSpPr>
          <p:nvPr/>
        </p:nvSpPr>
        <p:spPr bwMode="auto">
          <a:xfrm>
            <a:off x="694248" y="3178264"/>
            <a:ext cx="193386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Rasmus Antoft</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il personprofil"/>
          </p:cNvPr>
          <p:cNvSpPr txBox="1">
            <a:spLocks noChangeArrowheads="1"/>
          </p:cNvSpPr>
          <p:nvPr/>
        </p:nvSpPr>
        <p:spPr bwMode="auto">
          <a:xfrm>
            <a:off x="2742949" y="3177385"/>
            <a:ext cx="19326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il TECH side"/>
          </p:cNvPr>
          <p:cNvSpPr txBox="1"/>
          <p:nvPr/>
        </p:nvSpPr>
        <p:spPr>
          <a:xfrm>
            <a:off x="4842691" y="2461784"/>
            <a:ext cx="1934670" cy="61914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Tekniske Fakultet for IT og Design</a:t>
            </a:r>
          </a:p>
        </p:txBody>
      </p:sp>
      <p:cxnSp>
        <p:nvCxnSpPr>
          <p:cNvPr id="75" name="Lige forbindelse 74"/>
          <p:cNvCxnSpPr>
            <a:cxnSpLocks/>
            <a:stCxn id="6150" idx="2"/>
          </p:cNvCxnSpPr>
          <p:nvPr/>
        </p:nvCxnSpPr>
        <p:spPr>
          <a:xfrm flipH="1">
            <a:off x="5762618" y="1114356"/>
            <a:ext cx="403" cy="11159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5763021"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1" name="Kombinationstegning 1030"/>
          <p:cNvSpPr/>
          <p:nvPr/>
        </p:nvSpPr>
        <p:spPr bwMode="auto">
          <a:xfrm>
            <a:off x="700021" y="3679351"/>
            <a:ext cx="1934670" cy="143973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C7C2EC">
              <a:alpha val="89804"/>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0"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 og Psykologi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Juridisk Institut </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Kultur og Læring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Sociologi og Socialt arbejde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Politik og Samfund</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036" name="Kombinationstegning 1035"/>
          <p:cNvSpPr/>
          <p:nvPr/>
        </p:nvSpPr>
        <p:spPr bwMode="auto">
          <a:xfrm>
            <a:off x="2742949"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Medicin og Sundhedsteknologi </a:t>
            </a: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Klinisk Institut</a:t>
            </a: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il AAU Innovation side"/>
          </p:cNvPr>
          <p:cNvSpPr txBox="1"/>
          <p:nvPr/>
        </p:nvSpPr>
        <p:spPr>
          <a:xfrm>
            <a:off x="8988907" y="2454356"/>
            <a:ext cx="1436277"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AAU Innovation</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65" name="Tekstboks 57">
            <a:hlinkClick r:id="rId15" tooltip="Link til personprofil"/>
          </p:cNvPr>
          <p:cNvSpPr txBox="1">
            <a:spLocks noChangeArrowheads="1"/>
          </p:cNvSpPr>
          <p:nvPr/>
        </p:nvSpPr>
        <p:spPr bwMode="auto">
          <a:xfrm>
            <a:off x="8985802" y="3189178"/>
            <a:ext cx="1422551" cy="37702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Mads Bang</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8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Innovationsdirektør</a:t>
            </a:r>
            <a:endParaRPr kumimoji="0" lang="da-DK" altLang="da-DK" sz="8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8179" y="3694125"/>
            <a:ext cx="1581623" cy="235704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Universitetsbibliotek</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IT-services</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Campus 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Rektorsekretariatet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Studieservice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Økonomi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København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Esbjerg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EU-kontor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8" name="Lige forbindelse 97"/>
          <p:cNvCxnSpPr>
            <a:cxnSpLocks/>
            <a:endCxn id="55" idx="0"/>
          </p:cNvCxnSpPr>
          <p:nvPr/>
        </p:nvCxnSpPr>
        <p:spPr>
          <a:xfrm flipH="1">
            <a:off x="1661026" y="2230332"/>
            <a:ext cx="559" cy="2350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p:cNvCxnSpPr>
          <p:nvPr/>
        </p:nvCxnSpPr>
        <p:spPr>
          <a:xfrm>
            <a:off x="4325788" y="1420967"/>
            <a:ext cx="28451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a:off x="1667356" y="2239762"/>
            <a:ext cx="802972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840904"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Datalogi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Elektroniske Systemer</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Arkitektur og Medieteknologi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Bæredygtighed og Planlægning</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915275" y="3679350"/>
            <a:ext cx="1929340" cy="1439728"/>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Byggeri, By og Miljø</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Energi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Matematiske Fag</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Kemi og Biovidenskab</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Materialer og Produktion</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il Fælles Service side"/>
          </p:cNvPr>
          <p:cNvSpPr txBox="1"/>
          <p:nvPr/>
        </p:nvSpPr>
        <p:spPr>
          <a:xfrm>
            <a:off x="10548180" y="2454356"/>
            <a:ext cx="1565949"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Fælles Service</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53" name="Tekstboks 57">
            <a:hlinkClick r:id="rId6" tooltip="Link til personprofil"/>
          </p:cNvPr>
          <p:cNvSpPr txBox="1">
            <a:spLocks noChangeArrowheads="1"/>
          </p:cNvSpPr>
          <p:nvPr/>
        </p:nvSpPr>
        <p:spPr bwMode="auto">
          <a:xfrm>
            <a:off x="10548179" y="3177385"/>
            <a:ext cx="1566228"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1" name="Kombinationstegning 50"/>
          <p:cNvSpPr/>
          <p:nvPr/>
        </p:nvSpPr>
        <p:spPr bwMode="auto">
          <a:xfrm>
            <a:off x="700021"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54497"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p>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6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835049"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917286"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8135" y="3694125"/>
            <a:ext cx="1430218" cy="235704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Forskningsinnovation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Studenter-entreprenørskab</a:t>
            </a:r>
          </a:p>
        </p:txBody>
      </p:sp>
      <p:sp>
        <p:nvSpPr>
          <p:cNvPr id="68" name="Rektangel 67">
            <a:hlinkClick r:id="rId17" tooltip="Link til institutside"/>
          </p:cNvPr>
          <p:cNvSpPr/>
          <p:nvPr/>
        </p:nvSpPr>
        <p:spPr>
          <a:xfrm>
            <a:off x="2844583" y="4331702"/>
            <a:ext cx="748749" cy="1608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2000" b="0" i="0" u="none" strike="noStrike" kern="1200" cap="none" spc="0" normalizeH="0" baseline="0" noProof="0">
              <a:ln>
                <a:noFill/>
              </a:ln>
              <a:solidFill>
                <a:srgbClr val="FFFFFF"/>
              </a:solidFill>
              <a:effectLst/>
              <a:uLnTx/>
              <a:uFillTx/>
              <a:latin typeface="Arial"/>
              <a:ea typeface="+mn-ea"/>
              <a:cs typeface="+mn-cs"/>
            </a:endParaRPr>
          </a:p>
        </p:txBody>
      </p:sp>
      <p:cxnSp>
        <p:nvCxnSpPr>
          <p:cNvPr id="89" name="Lige forbindelse 88">
            <a:extLst>
              <a:ext uri="{FF2B5EF4-FFF2-40B4-BE49-F238E27FC236}">
                <a16:creationId xmlns:a16="http://schemas.microsoft.com/office/drawing/2014/main" id="{67E47C06-F99C-4301-8FBC-23D031C437E5}"/>
              </a:ext>
            </a:extLst>
          </p:cNvPr>
          <p:cNvCxnSpPr/>
          <p:nvPr/>
        </p:nvCxnSpPr>
        <p:spPr>
          <a:xfrm>
            <a:off x="3729423"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Lige forbindelse 84">
            <a:extLst>
              <a:ext uri="{FF2B5EF4-FFF2-40B4-BE49-F238E27FC236}">
                <a16:creationId xmlns:a16="http://schemas.microsoft.com/office/drawing/2014/main" id="{E302863C-7FC7-4C46-9E5E-F36B23BAB68C}"/>
              </a:ext>
            </a:extLst>
          </p:cNvPr>
          <p:cNvCxnSpPr>
            <a:cxnSpLocks/>
            <a:endCxn id="52" idx="0"/>
          </p:cNvCxnSpPr>
          <p:nvPr/>
        </p:nvCxnSpPr>
        <p:spPr>
          <a:xfrm flipH="1">
            <a:off x="11331155" y="1420967"/>
            <a:ext cx="3889" cy="10333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Lige forbindelse 86">
            <a:extLst>
              <a:ext uri="{FF2B5EF4-FFF2-40B4-BE49-F238E27FC236}">
                <a16:creationId xmlns:a16="http://schemas.microsoft.com/office/drawing/2014/main" id="{9DE3E0E9-586E-4378-AEE2-FD618B92DE28}"/>
              </a:ext>
            </a:extLst>
          </p:cNvPr>
          <p:cNvCxnSpPr>
            <a:cxnSpLocks/>
          </p:cNvCxnSpPr>
          <p:nvPr/>
        </p:nvCxnSpPr>
        <p:spPr>
          <a:xfrm>
            <a:off x="9483067" y="1420967"/>
            <a:ext cx="18519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Lige forbindelse 95">
            <a:extLst>
              <a:ext uri="{FF2B5EF4-FFF2-40B4-BE49-F238E27FC236}">
                <a16:creationId xmlns:a16="http://schemas.microsoft.com/office/drawing/2014/main" id="{CBC23A69-483C-4259-89A9-A79D7B1C1655}"/>
              </a:ext>
            </a:extLst>
          </p:cNvPr>
          <p:cNvCxnSpPr>
            <a:cxnSpLocks/>
          </p:cNvCxnSpPr>
          <p:nvPr/>
        </p:nvCxnSpPr>
        <p:spPr>
          <a:xfrm>
            <a:off x="152802" y="1420967"/>
            <a:ext cx="19539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Lige forbindelse 96">
            <a:extLst>
              <a:ext uri="{FF2B5EF4-FFF2-40B4-BE49-F238E27FC236}">
                <a16:creationId xmlns:a16="http://schemas.microsoft.com/office/drawing/2014/main" id="{2C79D88E-FC4B-40F3-9A65-06103ED3450B}"/>
              </a:ext>
            </a:extLst>
          </p:cNvPr>
          <p:cNvCxnSpPr/>
          <p:nvPr/>
        </p:nvCxnSpPr>
        <p:spPr>
          <a:xfrm>
            <a:off x="7883133" y="2234263"/>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ktangel 2">
            <a:extLst>
              <a:ext uri="{FF2B5EF4-FFF2-40B4-BE49-F238E27FC236}">
                <a16:creationId xmlns:a16="http://schemas.microsoft.com/office/drawing/2014/main" id="{D6EB3225-40BE-4FEA-85CA-12230FFDE573}"/>
              </a:ext>
            </a:extLst>
          </p:cNvPr>
          <p:cNvSpPr/>
          <p:nvPr/>
        </p:nvSpPr>
        <p:spPr>
          <a:xfrm>
            <a:off x="700021" y="6130047"/>
            <a:ext cx="8151935" cy="428613"/>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 </a:t>
            </a:r>
            <a:r>
              <a:rPr kumimoji="0" lang="da-DK" sz="9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HEALTH PBL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9" name="Lige forbindelse 98">
            <a:extLst>
              <a:ext uri="{FF2B5EF4-FFF2-40B4-BE49-F238E27FC236}">
                <a16:creationId xmlns:a16="http://schemas.microsoft.com/office/drawing/2014/main" id="{85D6508D-32CF-4A51-8D6A-55F61B652F1C}"/>
              </a:ext>
            </a:extLst>
          </p:cNvPr>
          <p:cNvCxnSpPr>
            <a:cxnSpLocks/>
          </p:cNvCxnSpPr>
          <p:nvPr/>
        </p:nvCxnSpPr>
        <p:spPr>
          <a:xfrm>
            <a:off x="152802" y="1414669"/>
            <a:ext cx="0" cy="49296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88647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p:cNvSpPr/>
          <p:nvPr/>
        </p:nvSpPr>
        <p:spPr>
          <a:xfrm>
            <a:off x="11430000" y="6304547"/>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Titel 1">
            <a:extLst>
              <a:ext uri="{FF2B5EF4-FFF2-40B4-BE49-F238E27FC236}">
                <a16:creationId xmlns:a16="http://schemas.microsoft.com/office/drawing/2014/main" id="{B5DB07A3-8778-B292-D4C9-660988AFCD12}"/>
              </a:ext>
            </a:extLst>
          </p:cNvPr>
          <p:cNvSpPr>
            <a:spLocks noGrp="1"/>
          </p:cNvSpPr>
          <p:nvPr>
            <p:ph type="title"/>
          </p:nvPr>
        </p:nvSpPr>
        <p:spPr>
          <a:xfrm>
            <a:off x="583762" y="474787"/>
            <a:ext cx="5108575" cy="1474385"/>
          </a:xfrm>
        </p:spPr>
        <p:txBody>
          <a:bodyPr/>
          <a:lstStyle/>
          <a:p>
            <a:r>
              <a:rPr lang="da-DK" spc="360" dirty="0">
                <a:solidFill>
                  <a:srgbClr val="211A52"/>
                </a:solidFill>
                <a:latin typeface="+mn-lt"/>
              </a:rPr>
              <a:t>FÆLLES SERVICE</a:t>
            </a:r>
            <a:br>
              <a:rPr lang="da-DK" spc="360" dirty="0">
                <a:solidFill>
                  <a:srgbClr val="211A52"/>
                </a:solidFill>
                <a:latin typeface="+mn-lt"/>
              </a:rPr>
            </a:br>
            <a:endParaRPr lang="da-DK" dirty="0">
              <a:latin typeface="+mn-lt"/>
            </a:endParaRPr>
          </a:p>
        </p:txBody>
      </p:sp>
      <p:sp>
        <p:nvSpPr>
          <p:cNvPr id="9" name="Tekstboks 47">
            <a:extLst>
              <a:ext uri="{FF2B5EF4-FFF2-40B4-BE49-F238E27FC236}">
                <a16:creationId xmlns:a16="http://schemas.microsoft.com/office/drawing/2014/main" id="{8FB20830-B52E-CAD8-21F7-43F4FEADDEFD}"/>
              </a:ext>
            </a:extLst>
          </p:cNvPr>
          <p:cNvSpPr txBox="1"/>
          <p:nvPr/>
        </p:nvSpPr>
        <p:spPr>
          <a:xfrm>
            <a:off x="100292" y="2845572"/>
            <a:ext cx="1088286" cy="3556800"/>
          </a:xfrm>
          <a:prstGeom prst="rect">
            <a:avLst/>
          </a:prstGeom>
          <a:noFill/>
          <a:ln>
            <a:solidFill>
              <a:schemeClr val="tx1"/>
            </a:solidFill>
          </a:ln>
        </p:spPr>
        <p:txBody>
          <a:bodyPr wrap="square" lIns="43200" rIns="43200" rtlCol="0">
            <a:noAutofit/>
          </a:bodyPr>
          <a:lstStyle/>
          <a:p>
            <a:pPr>
              <a:spcAft>
                <a:spcPts val="24"/>
              </a:spcAft>
            </a:pPr>
            <a:r>
              <a:rPr lang="da-DK" sz="900" b="1" dirty="0">
                <a:latin typeface="Arial Narrow" panose="020B0606020202030204" pitchFamily="34" charset="0"/>
              </a:rPr>
              <a:t>AUB</a:t>
            </a:r>
          </a:p>
          <a:p>
            <a:pPr algn="ctr">
              <a:spcAft>
                <a:spcPts val="24"/>
              </a:spcAft>
            </a:pP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err="1">
                <a:latin typeface="Arial Narrow" panose="020B0606020202030204" pitchFamily="34" charset="0"/>
              </a:rPr>
              <a:t>Accensionsteam</a:t>
            </a: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a:latin typeface="Arial Narrow" panose="020B0606020202030204" pitchFamily="34" charset="0"/>
              </a:rPr>
              <a:t>Administrationsteam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Ekspeditionsteam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Informationsteam</a:t>
            </a:r>
          </a:p>
          <a:p>
            <a:pPr marL="86400" indent="-86400">
              <a:spcAft>
                <a:spcPts val="24"/>
              </a:spcAft>
              <a:buFont typeface="Arial" panose="020B0604020202020204" pitchFamily="34" charset="0"/>
              <a:buChar char="•"/>
            </a:pPr>
            <a:r>
              <a:rPr lang="da-DK" sz="900" dirty="0">
                <a:latin typeface="Arial Narrow" panose="020B0606020202030204" pitchFamily="34" charset="0"/>
              </a:rPr>
              <a:t>VBN/redaktion og </a:t>
            </a:r>
            <a:r>
              <a:rPr lang="da-DK" sz="900" dirty="0" err="1">
                <a:latin typeface="Arial Narrow" panose="020B0606020202030204" pitchFamily="34" charset="0"/>
              </a:rPr>
              <a:t>ranking</a:t>
            </a:r>
            <a:endParaRPr lang="da-DK" sz="900" dirty="0">
              <a:latin typeface="Arial Narrow" panose="020B0606020202030204" pitchFamily="34" charset="0"/>
            </a:endParaRPr>
          </a:p>
          <a:p>
            <a:pPr marL="86400" indent="-86400">
              <a:spcAft>
                <a:spcPts val="24"/>
              </a:spcAft>
              <a:buFont typeface="Arial" panose="020B0604020202020204" pitchFamily="34" charset="0"/>
              <a:buChar char="•"/>
            </a:pPr>
            <a:r>
              <a:rPr lang="da-DK" sz="900" dirty="0">
                <a:latin typeface="Arial Narrow" panose="020B0606020202030204" pitchFamily="34" charset="0"/>
              </a:rPr>
              <a:t>ESDH-sekretariat</a:t>
            </a: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0" name="Tekstboks 48">
            <a:extLst>
              <a:ext uri="{FF2B5EF4-FFF2-40B4-BE49-F238E27FC236}">
                <a16:creationId xmlns:a16="http://schemas.microsoft.com/office/drawing/2014/main" id="{24443451-03B4-2232-4EEF-B79F2B41C4B7}"/>
              </a:ext>
            </a:extLst>
          </p:cNvPr>
          <p:cNvSpPr txBox="1"/>
          <p:nvPr/>
        </p:nvSpPr>
        <p:spPr>
          <a:xfrm>
            <a:off x="1188578" y="2842855"/>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IT-services</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Digitalisering og Transformation (DOT)</a:t>
            </a:r>
          </a:p>
          <a:p>
            <a:pPr marL="86400" indent="-86400">
              <a:buFont typeface="Arial" panose="020B0604020202020204" pitchFamily="34" charset="0"/>
              <a:buChar char="•"/>
            </a:pPr>
            <a:r>
              <a:rPr lang="da-DK" sz="900" dirty="0">
                <a:latin typeface="Arial Narrow" panose="020B0606020202030204" pitchFamily="34" charset="0"/>
              </a:rPr>
              <a:t>Udvikling og Digitale Services (UDS)</a:t>
            </a:r>
          </a:p>
          <a:p>
            <a:pPr marL="86400" indent="-86400">
              <a:buFont typeface="Arial" panose="020B0604020202020204" pitchFamily="34" charset="0"/>
              <a:buChar char="•"/>
            </a:pPr>
            <a:r>
              <a:rPr lang="da-DK" sz="900" dirty="0">
                <a:latin typeface="Arial Narrow" panose="020B0606020202030204" pitchFamily="34" charset="0"/>
              </a:rPr>
              <a:t>Teknologi, </a:t>
            </a:r>
            <a:r>
              <a:rPr lang="da-DK" sz="900" dirty="0" err="1">
                <a:latin typeface="Arial Narrow" panose="020B0606020202030204" pitchFamily="34" charset="0"/>
              </a:rPr>
              <a:t>Sourcing</a:t>
            </a:r>
            <a:r>
              <a:rPr lang="da-DK" sz="900" dirty="0">
                <a:latin typeface="Arial Narrow" panose="020B0606020202030204" pitchFamily="34" charset="0"/>
              </a:rPr>
              <a:t> og Support (TSS)</a:t>
            </a:r>
          </a:p>
          <a:p>
            <a:pPr marL="86400" indent="-86400">
              <a:buFont typeface="Arial" panose="020B0604020202020204" pitchFamily="34" charset="0"/>
              <a:buChar char="•"/>
            </a:pPr>
            <a:r>
              <a:rPr lang="da-DK" sz="900" dirty="0">
                <a:latin typeface="Arial Narrow" panose="020B0606020202030204" pitchFamily="34" charset="0"/>
              </a:rPr>
              <a:t>Informations-sikkerhed og Brugeridentiteter (SIKK)</a:t>
            </a: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1" name="Tekstboks 65">
            <a:extLst>
              <a:ext uri="{FF2B5EF4-FFF2-40B4-BE49-F238E27FC236}">
                <a16:creationId xmlns:a16="http://schemas.microsoft.com/office/drawing/2014/main" id="{8051EF8A-BCED-A057-3DC4-ED9D3D959A70}"/>
              </a:ext>
            </a:extLst>
          </p:cNvPr>
          <p:cNvSpPr txBox="1"/>
          <p:nvPr/>
        </p:nvSpPr>
        <p:spPr>
          <a:xfrm>
            <a:off x="4453183" y="2842861"/>
            <a:ext cx="1088286" cy="3557939"/>
          </a:xfrm>
          <a:prstGeom prst="rect">
            <a:avLst/>
          </a:prstGeom>
          <a:noFill/>
          <a:ln>
            <a:solidFill>
              <a:schemeClr val="tx1"/>
            </a:solidFill>
          </a:ln>
        </p:spPr>
        <p:txBody>
          <a:bodyPr wrap="square" lIns="43200" rIns="43200" rtlCol="0">
            <a:noAutofit/>
          </a:bodyPr>
          <a:lstStyle/>
          <a:p>
            <a:r>
              <a:rPr lang="da-DK" sz="900" b="1" dirty="0">
                <a:latin typeface="Arial Narrow" panose="020B0606020202030204" pitchFamily="34" charset="0"/>
              </a:rPr>
              <a:t>Rektorsekretariatet</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err="1">
                <a:latin typeface="Arial Narrow" panose="020B0606020202030204" pitchFamily="34" charset="0"/>
              </a:rPr>
              <a:t>Sekretariatsbetjeningaf</a:t>
            </a:r>
            <a:r>
              <a:rPr lang="da-DK" sz="900" dirty="0">
                <a:latin typeface="Arial Narrow" panose="020B0606020202030204" pitchFamily="34" charset="0"/>
              </a:rPr>
              <a:t> bl.a. bestyrelsen, formandskab, rektorat, direktion og den administrative ledergruppe, det Strategiske Råd for Forskning og Innovation (SRFI) og Udvalget for Ligestilling og  Diversitet (ULD)</a:t>
            </a:r>
          </a:p>
          <a:p>
            <a:pPr marL="86400" indent="-86400">
              <a:buFont typeface="Arial" panose="020B0604020202020204" pitchFamily="34" charset="0"/>
              <a:buChar char="•"/>
            </a:pPr>
            <a:r>
              <a:rPr lang="da-DK" sz="900" dirty="0">
                <a:latin typeface="Arial Narrow" panose="020B0606020202030204" pitchFamily="34" charset="0"/>
              </a:rPr>
              <a:t>Ledelses-understøttelse af forsvarsområdet</a:t>
            </a:r>
          </a:p>
          <a:p>
            <a:pPr marL="86400" indent="-86400">
              <a:buFont typeface="Arial" panose="020B0604020202020204" pitchFamily="34" charset="0"/>
              <a:buChar char="•"/>
            </a:pPr>
            <a:r>
              <a:rPr lang="da-DK" sz="900" dirty="0">
                <a:latin typeface="Arial Narrow" panose="020B0606020202030204" pitchFamily="34" charset="0"/>
              </a:rPr>
              <a:t>Mødeforberedelse af rektoratets medlemmer</a:t>
            </a:r>
          </a:p>
          <a:p>
            <a:pPr marL="86400" indent="-86400">
              <a:buFont typeface="Arial" panose="020B0604020202020204" pitchFamily="34" charset="0"/>
              <a:buChar char="•"/>
            </a:pPr>
            <a:r>
              <a:rPr lang="da-DK" sz="900" dirty="0">
                <a:latin typeface="Arial Narrow" panose="020B0606020202030204" pitchFamily="34" charset="0"/>
              </a:rPr>
              <a:t>Strategisekretariat</a:t>
            </a:r>
          </a:p>
          <a:p>
            <a:pPr marL="86400" indent="-86400">
              <a:buFont typeface="Arial" panose="020B0604020202020204" pitchFamily="34" charset="0"/>
              <a:buChar char="•"/>
            </a:pPr>
            <a:r>
              <a:rPr lang="da-DK" sz="900" dirty="0">
                <a:latin typeface="Arial Narrow" panose="020B0606020202030204" pitchFamily="34" charset="0"/>
              </a:rPr>
              <a:t>Strategisk analyse</a:t>
            </a:r>
          </a:p>
          <a:p>
            <a:pPr marL="86400" indent="-86400">
              <a:buFont typeface="Arial" panose="020B0604020202020204" pitchFamily="34" charset="0"/>
              <a:buChar char="•"/>
            </a:pPr>
            <a:r>
              <a:rPr lang="da-DK" sz="900" dirty="0">
                <a:latin typeface="Arial Narrow" panose="020B0606020202030204" pitchFamily="34" charset="0"/>
              </a:rPr>
              <a:t>Politisk rådgivning</a:t>
            </a:r>
          </a:p>
          <a:p>
            <a:pPr marL="86400" indent="-86400">
              <a:buFont typeface="Arial" panose="020B0604020202020204" pitchFamily="34" charset="0"/>
              <a:buChar char="•"/>
            </a:pPr>
            <a:r>
              <a:rPr lang="da-DK" sz="900" dirty="0">
                <a:latin typeface="Arial Narrow" panose="020B0606020202030204" pitchFamily="34" charset="0"/>
              </a:rPr>
              <a:t>Juridiske spørgsmål</a:t>
            </a:r>
          </a:p>
          <a:p>
            <a:pPr marL="86400" indent="-86400">
              <a:buFont typeface="Arial" panose="020B0604020202020204" pitchFamily="34" charset="0"/>
              <a:buChar char="•"/>
            </a:pPr>
            <a:r>
              <a:rPr lang="da-DK" sz="900" dirty="0">
                <a:latin typeface="Arial Narrow" panose="020B0606020202030204" pitchFamily="34" charset="0"/>
              </a:rPr>
              <a:t>Events</a:t>
            </a: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2" name="Tekstboks 66">
            <a:extLst>
              <a:ext uri="{FF2B5EF4-FFF2-40B4-BE49-F238E27FC236}">
                <a16:creationId xmlns:a16="http://schemas.microsoft.com/office/drawing/2014/main" id="{62F1F5D3-59E2-B800-0FA0-92C82E14F97A}"/>
              </a:ext>
            </a:extLst>
          </p:cNvPr>
          <p:cNvSpPr txBox="1"/>
          <p:nvPr/>
        </p:nvSpPr>
        <p:spPr>
          <a:xfrm>
            <a:off x="6629849" y="2842857"/>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Studieservice</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AAU Karriere og AAU Studie- og Trivselsvejledning</a:t>
            </a:r>
          </a:p>
          <a:p>
            <a:pPr marL="86400" indent="-86400">
              <a:buFont typeface="Arial" panose="020B0604020202020204" pitchFamily="34" charset="0"/>
              <a:buChar char="•"/>
            </a:pPr>
            <a:r>
              <a:rPr lang="da-DK" sz="900" dirty="0">
                <a:latin typeface="Arial Narrow" panose="020B0606020202030204" pitchFamily="34" charset="0"/>
              </a:rPr>
              <a:t>Internationalt Kontor og Boligkontor</a:t>
            </a:r>
          </a:p>
          <a:p>
            <a:pPr marL="86400" indent="-86400">
              <a:buFont typeface="Arial" panose="020B0604020202020204" pitchFamily="34" charset="0"/>
              <a:buChar char="•"/>
            </a:pPr>
            <a:r>
              <a:rPr lang="da-DK" sz="900" dirty="0">
                <a:latin typeface="Arial Narrow" panose="020B0606020202030204" pitchFamily="34" charset="0"/>
              </a:rPr>
              <a:t>Kvalitet og Analyse</a:t>
            </a:r>
          </a:p>
          <a:p>
            <a:pPr marL="86400" indent="-86400">
              <a:buFont typeface="Arial" panose="020B0604020202020204" pitchFamily="34" charset="0"/>
              <a:buChar char="•"/>
            </a:pPr>
            <a:r>
              <a:rPr lang="da-DK" sz="900" dirty="0">
                <a:latin typeface="Arial Narrow" panose="020B0606020202030204" pitchFamily="34" charset="0"/>
              </a:rPr>
              <a:t>Nordjysk Elitesport</a:t>
            </a:r>
          </a:p>
          <a:p>
            <a:pPr marL="86400" indent="-86400">
              <a:buFont typeface="Arial" panose="020B0604020202020204" pitchFamily="34" charset="0"/>
              <a:buChar char="•"/>
            </a:pPr>
            <a:r>
              <a:rPr lang="da-DK" sz="900" dirty="0">
                <a:latin typeface="Arial Narrow" panose="020B0606020202030204" pitchFamily="34" charset="0"/>
              </a:rPr>
              <a:t>Optagelse og Efteruddannelse</a:t>
            </a:r>
          </a:p>
          <a:p>
            <a:pPr marL="86400" indent="-86400">
              <a:buFont typeface="Arial" panose="020B0604020202020204" pitchFamily="34" charset="0"/>
              <a:buChar char="•"/>
            </a:pPr>
            <a:r>
              <a:rPr lang="da-DK" sz="900" dirty="0">
                <a:latin typeface="Arial Narrow" panose="020B0606020202030204" pitchFamily="34" charset="0"/>
              </a:rPr>
              <a:t>Strategi og Politik</a:t>
            </a:r>
          </a:p>
          <a:p>
            <a:pPr marL="86400" indent="-86400">
              <a:buFont typeface="Arial" panose="020B0604020202020204" pitchFamily="34" charset="0"/>
              <a:buChar char="•"/>
            </a:pPr>
            <a:r>
              <a:rPr lang="da-DK" sz="900" dirty="0">
                <a:latin typeface="Arial Narrow" panose="020B0606020202030204" pitchFamily="34" charset="0"/>
              </a:rPr>
              <a:t>Studentersamfundets Sekretariat</a:t>
            </a:r>
          </a:p>
          <a:p>
            <a:pPr marL="86400" indent="-86400">
              <a:buFont typeface="Arial" panose="020B0604020202020204" pitchFamily="34" charset="0"/>
              <a:buChar char="•"/>
            </a:pPr>
            <a:r>
              <a:rPr lang="da-DK" sz="900" dirty="0">
                <a:latin typeface="Arial Narrow" panose="020B0606020202030204" pitchFamily="34" charset="0"/>
              </a:rPr>
              <a:t>Studiesystemer</a:t>
            </a:r>
          </a:p>
          <a:p>
            <a:pPr marL="86400" indent="-86400">
              <a:buFont typeface="Arial" panose="020B0604020202020204" pitchFamily="34" charset="0"/>
              <a:buChar char="•"/>
            </a:pPr>
            <a:r>
              <a:rPr lang="da-DK" sz="900" dirty="0">
                <a:latin typeface="Arial Narrow" panose="020B0606020202030204" pitchFamily="34" charset="0"/>
              </a:rPr>
              <a:t>SU, SPS og Studiedata</a:t>
            </a:r>
          </a:p>
          <a:p>
            <a:pPr marL="86400" indent="-86400">
              <a:buFont typeface="Arial" panose="020B0604020202020204" pitchFamily="34" charset="0"/>
              <a:buChar char="•"/>
            </a:pPr>
            <a:r>
              <a:rPr lang="da-DK" sz="900" dirty="0">
                <a:latin typeface="Arial Narrow" panose="020B0606020202030204" pitchFamily="34" charset="0"/>
              </a:rPr>
              <a:t>Uddannelsesjura og Sekretariat</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3" name="Tekstboks 68">
            <a:extLst>
              <a:ext uri="{FF2B5EF4-FFF2-40B4-BE49-F238E27FC236}">
                <a16:creationId xmlns:a16="http://schemas.microsoft.com/office/drawing/2014/main" id="{B94CFA14-F648-B35E-5FAB-AAE209C53EA9}"/>
              </a:ext>
            </a:extLst>
          </p:cNvPr>
          <p:cNvSpPr txBox="1"/>
          <p:nvPr/>
        </p:nvSpPr>
        <p:spPr>
          <a:xfrm>
            <a:off x="7718206" y="2843794"/>
            <a:ext cx="1088286" cy="3556800"/>
          </a:xfrm>
          <a:prstGeom prst="rect">
            <a:avLst/>
          </a:prstGeom>
          <a:noFill/>
          <a:ln>
            <a:solidFill>
              <a:schemeClr val="tx1"/>
            </a:solidFill>
          </a:ln>
        </p:spPr>
        <p:txBody>
          <a:bodyPr wrap="square" lIns="43200" rIns="0" rtlCol="0">
            <a:spAutoFit/>
          </a:bodyPr>
          <a:lstStyle/>
          <a:p>
            <a:r>
              <a:rPr lang="da-DK" sz="900" b="1" dirty="0">
                <a:latin typeface="Arial Narrow" panose="020B0606020202030204" pitchFamily="34" charset="0"/>
              </a:rPr>
              <a:t>Økonomi</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err="1">
                <a:latin typeface="Arial Narrow" panose="020B0606020202030204" pitchFamily="34" charset="0"/>
              </a:rPr>
              <a:t>Controlling</a:t>
            </a:r>
            <a:r>
              <a:rPr lang="da-DK" sz="900" dirty="0">
                <a:latin typeface="Arial Narrow" panose="020B0606020202030204" pitchFamily="34" charset="0"/>
              </a:rPr>
              <a:t> og Forvaltning (Rejseteam, controllerteam, forvaltningsteam)</a:t>
            </a:r>
          </a:p>
          <a:p>
            <a:pPr marL="86400" indent="-86400">
              <a:buFont typeface="Arial" panose="020B0604020202020204" pitchFamily="34" charset="0"/>
              <a:buChar char="•"/>
            </a:pPr>
            <a:r>
              <a:rPr lang="da-DK" sz="900" dirty="0">
                <a:latin typeface="Arial Narrow" panose="020B0606020202030204" pitchFamily="34" charset="0"/>
              </a:rPr>
              <a:t>Økonomistyring (Budget &amp; Planlægning, Analyseenheden)</a:t>
            </a:r>
          </a:p>
          <a:p>
            <a:pPr marL="86400" indent="-86400">
              <a:buFont typeface="Arial" panose="020B0604020202020204" pitchFamily="34" charset="0"/>
              <a:buChar char="•"/>
            </a:pPr>
            <a:r>
              <a:rPr lang="da-DK" sz="900" dirty="0">
                <a:latin typeface="Arial Narrow" panose="020B0606020202030204" pitchFamily="34" charset="0"/>
              </a:rPr>
              <a:t>Regnskab (Bogholderiet, Serviceteamet, Projektøkonomi)</a:t>
            </a:r>
          </a:p>
          <a:p>
            <a:pPr marL="86400" indent="-86400">
              <a:buFont typeface="Arial" panose="020B0604020202020204" pitchFamily="34" charset="0"/>
              <a:buChar char="•"/>
            </a:pPr>
            <a:r>
              <a:rPr lang="da-DK" sz="900" dirty="0">
                <a:latin typeface="Arial Narrow" panose="020B0606020202030204" pitchFamily="34" charset="0"/>
              </a:rPr>
              <a:t>Udbud &amp; Indkøb (Udbuds – og indkøbsteam, </a:t>
            </a:r>
            <a:r>
              <a:rPr lang="da-DK" sz="900" dirty="0" err="1">
                <a:latin typeface="Arial Narrow" panose="020B0606020202030204" pitchFamily="34" charset="0"/>
              </a:rPr>
              <a:t>Indkøbscontrolling</a:t>
            </a:r>
            <a:r>
              <a:rPr lang="da-DK" sz="900" dirty="0">
                <a:latin typeface="Arial Narrow" panose="020B0606020202030204" pitchFamily="34" charset="0"/>
              </a:rPr>
              <a:t>)</a:t>
            </a:r>
          </a:p>
          <a:p>
            <a:pPr marL="86400" indent="-86400">
              <a:buFont typeface="Arial" panose="020B0604020202020204" pitchFamily="34" charset="0"/>
              <a:buChar char="•"/>
            </a:pPr>
            <a:r>
              <a:rPr lang="da-DK" sz="900" dirty="0">
                <a:latin typeface="Arial Narrow" panose="020B0606020202030204" pitchFamily="34" charset="0"/>
              </a:rPr>
              <a:t>ØA Systemer (ØA IT, BI Team)</a:t>
            </a:r>
          </a:p>
        </p:txBody>
      </p:sp>
      <p:sp>
        <p:nvSpPr>
          <p:cNvPr id="14" name="Tekstboks 71">
            <a:extLst>
              <a:ext uri="{FF2B5EF4-FFF2-40B4-BE49-F238E27FC236}">
                <a16:creationId xmlns:a16="http://schemas.microsoft.com/office/drawing/2014/main" id="{33B647F7-7A42-B855-357B-3862DA51CA0D}"/>
              </a:ext>
            </a:extLst>
          </p:cNvPr>
          <p:cNvSpPr txBox="1"/>
          <p:nvPr/>
        </p:nvSpPr>
        <p:spPr>
          <a:xfrm>
            <a:off x="9895981" y="2843979"/>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Fælles Service CPH</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Campusledelse og administration, herunder sekretariatsfunktion for råd og udvalg</a:t>
            </a:r>
          </a:p>
          <a:p>
            <a:pPr marL="86400" indent="-86400">
              <a:buFont typeface="Arial" panose="020B0604020202020204" pitchFamily="34" charset="0"/>
              <a:buChar char="•"/>
            </a:pPr>
            <a:r>
              <a:rPr lang="da-DK" sz="900" dirty="0">
                <a:latin typeface="Arial Narrow" panose="020B0606020202030204" pitchFamily="34" charset="0"/>
              </a:rPr>
              <a:t>Overordnet bygningsdrift, vedligehold og udvikling af campus</a:t>
            </a:r>
          </a:p>
          <a:p>
            <a:pPr marL="86400" indent="-86400">
              <a:buFont typeface="Arial" panose="020B0604020202020204" pitchFamily="34" charset="0"/>
              <a:buChar char="•"/>
            </a:pPr>
            <a:r>
              <a:rPr lang="da-DK" sz="900" dirty="0">
                <a:latin typeface="Arial Narrow" panose="020B0606020202030204" pitchFamily="34" charset="0"/>
              </a:rPr>
              <a:t>IT service og support</a:t>
            </a:r>
          </a:p>
          <a:p>
            <a:pPr marL="86400" indent="-86400">
              <a:buFont typeface="Arial" panose="020B0604020202020204" pitchFamily="34" charset="0"/>
              <a:buChar char="•"/>
            </a:pPr>
            <a:r>
              <a:rPr lang="da-DK" sz="900" dirty="0">
                <a:latin typeface="Arial Narrow" panose="020B0606020202030204" pitchFamily="34" charset="0"/>
              </a:rPr>
              <a:t>Studie-, trivsels-, karriere-, og boligvejledning</a:t>
            </a:r>
          </a:p>
          <a:p>
            <a:pPr marL="86400" indent="-86400">
              <a:buFont typeface="Arial" panose="020B0604020202020204" pitchFamily="34" charset="0"/>
              <a:buChar char="•"/>
            </a:pPr>
            <a:r>
              <a:rPr lang="da-DK" sz="900" dirty="0">
                <a:latin typeface="Arial Narrow" panose="020B0606020202030204" pitchFamily="34" charset="0"/>
              </a:rPr>
              <a:t>Intern kommunikation til campus</a:t>
            </a:r>
          </a:p>
          <a:p>
            <a:pPr marL="86400" indent="-86400">
              <a:buFont typeface="Arial" panose="020B0604020202020204" pitchFamily="34" charset="0"/>
              <a:buChar char="•"/>
            </a:pPr>
            <a:r>
              <a:rPr lang="da-DK" sz="900" dirty="0">
                <a:latin typeface="Arial Narrow" panose="020B0606020202030204" pitchFamily="34" charset="0"/>
              </a:rPr>
              <a:t>Repræsentation, konferencer, events.</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5" name="Tekstboks 84">
            <a:extLst>
              <a:ext uri="{FF2B5EF4-FFF2-40B4-BE49-F238E27FC236}">
                <a16:creationId xmlns:a16="http://schemas.microsoft.com/office/drawing/2014/main" id="{87585C58-F2D1-F52B-ADF6-93E36F53C9A4}"/>
              </a:ext>
            </a:extLst>
          </p:cNvPr>
          <p:cNvSpPr txBox="1"/>
          <p:nvPr/>
        </p:nvSpPr>
        <p:spPr>
          <a:xfrm>
            <a:off x="2276864" y="2842860"/>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Campus Service</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Administration og</a:t>
            </a:r>
          </a:p>
          <a:p>
            <a:pPr marL="86400" indent="-86400">
              <a:buFont typeface="Arial" panose="020B0604020202020204" pitchFamily="34" charset="0"/>
              <a:buChar char="•"/>
            </a:pPr>
            <a:r>
              <a:rPr lang="da-DK" sz="900" dirty="0">
                <a:latin typeface="Arial Narrow" panose="020B0606020202030204" pitchFamily="34" charset="0"/>
              </a:rPr>
              <a:t>planlægning</a:t>
            </a:r>
          </a:p>
          <a:p>
            <a:pPr marL="86400" indent="-86400">
              <a:buFont typeface="Arial" panose="020B0604020202020204" pitchFamily="34" charset="0"/>
              <a:buChar char="•"/>
            </a:pPr>
            <a:r>
              <a:rPr lang="da-DK" sz="900" dirty="0">
                <a:latin typeface="Arial Narrow" panose="020B0606020202030204" pitchFamily="34" charset="0"/>
              </a:rPr>
              <a:t>Byggeri og drift</a:t>
            </a:r>
          </a:p>
          <a:p>
            <a:pPr marL="86400" indent="-86400">
              <a:buFont typeface="Arial" panose="020B0604020202020204" pitchFamily="34" charset="0"/>
              <a:buChar char="•"/>
            </a:pPr>
            <a:r>
              <a:rPr lang="da-DK" sz="900" dirty="0">
                <a:latin typeface="Arial Narrow" panose="020B0606020202030204" pitchFamily="34" charset="0"/>
              </a:rPr>
              <a:t>Facility service</a:t>
            </a:r>
          </a:p>
          <a:p>
            <a:endParaRPr lang="da-DK" sz="900" dirty="0">
              <a:latin typeface="Arial Narrow" panose="020B0606020202030204" pitchFamily="34" charset="0"/>
            </a:endParaRPr>
          </a:p>
          <a:p>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endParaRPr lang="da-DK" sz="900" dirty="0">
              <a:latin typeface="Arial Narrow" panose="020B0606020202030204" pitchFamily="34" charset="0"/>
            </a:endParaRPr>
          </a:p>
          <a:p>
            <a:pPr algn="ct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6" name="Tekstboks 85">
            <a:extLst>
              <a:ext uri="{FF2B5EF4-FFF2-40B4-BE49-F238E27FC236}">
                <a16:creationId xmlns:a16="http://schemas.microsoft.com/office/drawing/2014/main" id="{1442B8E1-C62F-9FA7-FCBC-A4EA45900795}"/>
              </a:ext>
            </a:extLst>
          </p:cNvPr>
          <p:cNvSpPr txBox="1"/>
          <p:nvPr/>
        </p:nvSpPr>
        <p:spPr>
          <a:xfrm>
            <a:off x="3365151" y="2841073"/>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HR</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HR Jura</a:t>
            </a:r>
          </a:p>
          <a:p>
            <a:pPr marL="86400" indent="-86400">
              <a:buFont typeface="Arial" panose="020B0604020202020204" pitchFamily="34" charset="0"/>
              <a:buChar char="•"/>
            </a:pPr>
            <a:r>
              <a:rPr lang="da-DK" sz="900" dirty="0">
                <a:latin typeface="Arial Narrow" panose="020B0606020202030204" pitchFamily="34" charset="0"/>
              </a:rPr>
              <a:t>HR Digitalisering</a:t>
            </a:r>
          </a:p>
          <a:p>
            <a:pPr marL="86400" indent="-86400">
              <a:buFont typeface="Arial" panose="020B0604020202020204" pitchFamily="34" charset="0"/>
              <a:buChar char="•"/>
            </a:pPr>
            <a:r>
              <a:rPr lang="da-DK" sz="900" dirty="0">
                <a:latin typeface="Arial Narrow" panose="020B0606020202030204" pitchFamily="34" charset="0"/>
              </a:rPr>
              <a:t>Trivsel og Udvikling</a:t>
            </a:r>
          </a:p>
          <a:p>
            <a:pPr marL="86400" indent="-86400">
              <a:buFont typeface="Arial" panose="020B0604020202020204" pitchFamily="34" charset="0"/>
              <a:buChar char="•"/>
            </a:pPr>
            <a:r>
              <a:rPr lang="da-DK" sz="900" dirty="0">
                <a:latin typeface="Arial Narrow" panose="020B0606020202030204" pitchFamily="34" charset="0"/>
              </a:rPr>
              <a:t>HR Partnerteam</a:t>
            </a:r>
          </a:p>
          <a:p>
            <a:pPr marL="86400" indent="-86400">
              <a:buFont typeface="Arial" panose="020B0604020202020204" pitchFamily="34" charset="0"/>
              <a:buChar char="•"/>
            </a:pPr>
            <a:r>
              <a:rPr lang="da-DK" sz="900" dirty="0">
                <a:latin typeface="Arial Narrow" panose="020B0606020202030204" pitchFamily="34" charset="0"/>
              </a:rPr>
              <a:t>HR Supportteam</a:t>
            </a:r>
          </a:p>
          <a:p>
            <a:pPr marL="86400" indent="-86400">
              <a:buFont typeface="Arial" panose="020B0604020202020204" pitchFamily="34" charset="0"/>
              <a:buChar char="•"/>
            </a:pPr>
            <a:r>
              <a:rPr lang="da-DK" sz="900" dirty="0">
                <a:latin typeface="Arial Narrow" panose="020B0606020202030204" pitchFamily="34" charset="0"/>
              </a:rPr>
              <a:t>International </a:t>
            </a:r>
            <a:r>
              <a:rPr lang="da-DK" sz="900" dirty="0" err="1">
                <a:latin typeface="Arial Narrow" panose="020B0606020202030204" pitchFamily="34" charset="0"/>
              </a:rPr>
              <a:t>Staff</a:t>
            </a:r>
            <a:r>
              <a:rPr lang="da-DK" sz="900" dirty="0">
                <a:latin typeface="Arial Narrow" panose="020B0606020202030204" pitchFamily="34" charset="0"/>
              </a:rPr>
              <a:t> Unit (ISU)</a:t>
            </a:r>
            <a:br>
              <a:rPr lang="da-DK" sz="900" dirty="0">
                <a:latin typeface="Arial Narrow" panose="020B0606020202030204" pitchFamily="34" charset="0"/>
              </a:rPr>
            </a:br>
            <a:br>
              <a:rPr lang="da-DK" sz="900" dirty="0">
                <a:latin typeface="Arial Narrow" panose="020B0606020202030204" pitchFamily="34" charset="0"/>
              </a:rPr>
            </a:br>
            <a:endParaRPr lang="da-DK" sz="900" dirty="0">
              <a:latin typeface="Arial Narrow" panose="020B0606020202030204" pitchFamily="34" charset="0"/>
            </a:endParaRPr>
          </a:p>
          <a:p>
            <a:pPr marL="86400" indent="-86400">
              <a:buFont typeface="Arial" panose="020B0604020202020204" pitchFamily="34" charset="0"/>
              <a:buChar char="•"/>
            </a:pPr>
            <a:endParaRPr lang="da-DK" sz="900" dirty="0">
              <a:latin typeface="Arial Narrow" panose="020B0606020202030204" pitchFamily="34" charset="0"/>
            </a:endParaRPr>
          </a:p>
          <a:p>
            <a:endParaRPr lang="da-DK" sz="900" dirty="0">
              <a:latin typeface="Arial Narrow" panose="020B0606020202030204" pitchFamily="34" charset="0"/>
            </a:endParaRPr>
          </a:p>
          <a:p>
            <a:br>
              <a:rPr lang="da-DK" sz="900" dirty="0">
                <a:latin typeface="Arial Narrow" panose="020B0606020202030204" pitchFamily="34" charset="0"/>
              </a:rPr>
            </a:br>
            <a:endParaRPr lang="da-DK" sz="900" dirty="0">
              <a:latin typeface="Arial Narrow" panose="020B0606020202030204" pitchFamily="34" charset="0"/>
            </a:endParaRPr>
          </a:p>
          <a:p>
            <a:endParaRPr lang="da-DK" sz="900" dirty="0">
              <a:latin typeface="Arial Narrow" panose="020B0606020202030204" pitchFamily="34" charset="0"/>
            </a:endParaRPr>
          </a:p>
        </p:txBody>
      </p:sp>
      <p:sp>
        <p:nvSpPr>
          <p:cNvPr id="17" name="Tekstboks 86">
            <a:extLst>
              <a:ext uri="{FF2B5EF4-FFF2-40B4-BE49-F238E27FC236}">
                <a16:creationId xmlns:a16="http://schemas.microsoft.com/office/drawing/2014/main" id="{04BA5800-7ED0-8714-1CB7-5A1B34033757}"/>
              </a:ext>
            </a:extLst>
          </p:cNvPr>
          <p:cNvSpPr txBox="1"/>
          <p:nvPr/>
        </p:nvSpPr>
        <p:spPr>
          <a:xfrm>
            <a:off x="100223" y="2049420"/>
            <a:ext cx="11970222" cy="313974"/>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a:r>
              <a:rPr lang="da-DK" sz="1200" b="1" dirty="0">
                <a:latin typeface="Arial" pitchFamily="34" charset="0"/>
                <a:cs typeface="Arial" pitchFamily="34" charset="0"/>
              </a:rPr>
              <a:t>FÆLLES SERVICE</a:t>
            </a:r>
          </a:p>
        </p:txBody>
      </p:sp>
      <p:sp>
        <p:nvSpPr>
          <p:cNvPr id="18" name="Tekstboks 87">
            <a:extLst>
              <a:ext uri="{FF2B5EF4-FFF2-40B4-BE49-F238E27FC236}">
                <a16:creationId xmlns:a16="http://schemas.microsoft.com/office/drawing/2014/main" id="{592F9D4B-1916-FBA2-8909-154C7B79C5CC}"/>
              </a:ext>
            </a:extLst>
          </p:cNvPr>
          <p:cNvSpPr txBox="1"/>
          <p:nvPr/>
        </p:nvSpPr>
        <p:spPr>
          <a:xfrm>
            <a:off x="100224" y="2493900"/>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Maj Rosenstand </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19" name="Tekstboks 88">
            <a:extLst>
              <a:ext uri="{FF2B5EF4-FFF2-40B4-BE49-F238E27FC236}">
                <a16:creationId xmlns:a16="http://schemas.microsoft.com/office/drawing/2014/main" id="{6714C444-22B0-B947-4F49-EB7896310EDC}"/>
              </a:ext>
            </a:extLst>
          </p:cNvPr>
          <p:cNvSpPr txBox="1"/>
          <p:nvPr/>
        </p:nvSpPr>
        <p:spPr>
          <a:xfrm>
            <a:off x="1188695" y="2494039"/>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Vakant</a:t>
            </a:r>
          </a:p>
          <a:p>
            <a:pPr algn="ctr"/>
            <a:r>
              <a:rPr lang="da-DK" sz="800" b="1" dirty="0">
                <a:latin typeface="Arial Narrow" panose="020B0606020202030204" pitchFamily="34" charset="0"/>
              </a:rPr>
              <a:t>IT-direktør</a:t>
            </a:r>
          </a:p>
        </p:txBody>
      </p:sp>
      <p:sp>
        <p:nvSpPr>
          <p:cNvPr id="20" name="Tekstboks 89">
            <a:extLst>
              <a:ext uri="{FF2B5EF4-FFF2-40B4-BE49-F238E27FC236}">
                <a16:creationId xmlns:a16="http://schemas.microsoft.com/office/drawing/2014/main" id="{62B53F5E-6FFA-39FC-D48C-234FD4F34B38}"/>
              </a:ext>
            </a:extLst>
          </p:cNvPr>
          <p:cNvSpPr txBox="1"/>
          <p:nvPr/>
        </p:nvSpPr>
        <p:spPr>
          <a:xfrm>
            <a:off x="2276796" y="2494039"/>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Mogens Juul Møller </a:t>
            </a:r>
          </a:p>
          <a:p>
            <a:pPr algn="ctr"/>
            <a:r>
              <a:rPr lang="da-DK" sz="800" b="1" dirty="0">
                <a:latin typeface="Arial Narrow" panose="020B0606020202030204" pitchFamily="34" charset="0"/>
              </a:rPr>
              <a:t>Campusdirektør</a:t>
            </a:r>
            <a:endParaRPr lang="da-DK" sz="1000" dirty="0">
              <a:latin typeface="Arial Narrow" panose="020B0606020202030204" pitchFamily="34" charset="0"/>
            </a:endParaRPr>
          </a:p>
        </p:txBody>
      </p:sp>
      <p:sp>
        <p:nvSpPr>
          <p:cNvPr id="21" name="Tekstboks 90">
            <a:extLst>
              <a:ext uri="{FF2B5EF4-FFF2-40B4-BE49-F238E27FC236}">
                <a16:creationId xmlns:a16="http://schemas.microsoft.com/office/drawing/2014/main" id="{94819CE5-FB63-1A89-C1DA-0FE688A79FF9}"/>
              </a:ext>
            </a:extLst>
          </p:cNvPr>
          <p:cNvSpPr txBox="1"/>
          <p:nvPr/>
        </p:nvSpPr>
        <p:spPr>
          <a:xfrm>
            <a:off x="3365185" y="2491454"/>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Linda Ibsen</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22" name="Tekstboks 91">
            <a:extLst>
              <a:ext uri="{FF2B5EF4-FFF2-40B4-BE49-F238E27FC236}">
                <a16:creationId xmlns:a16="http://schemas.microsoft.com/office/drawing/2014/main" id="{D3262EC8-0FBD-C183-1C47-265E2BA2277F}"/>
              </a:ext>
            </a:extLst>
          </p:cNvPr>
          <p:cNvSpPr txBox="1"/>
          <p:nvPr/>
        </p:nvSpPr>
        <p:spPr>
          <a:xfrm>
            <a:off x="4453184" y="2493242"/>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Katrine Vasegaard</a:t>
            </a:r>
          </a:p>
          <a:p>
            <a:pPr algn="ctr"/>
            <a:r>
              <a:rPr lang="da-DK" sz="800" b="1" dirty="0">
                <a:latin typeface="Arial Narrow" panose="020B0606020202030204" pitchFamily="34" charset="0"/>
              </a:rPr>
              <a:t>Vicedirektør </a:t>
            </a:r>
            <a:endParaRPr lang="da-DK" sz="1000" dirty="0">
              <a:latin typeface="Arial Narrow" panose="020B0606020202030204" pitchFamily="34" charset="0"/>
            </a:endParaRPr>
          </a:p>
        </p:txBody>
      </p:sp>
      <p:sp>
        <p:nvSpPr>
          <p:cNvPr id="23" name="Tekstboks 92">
            <a:extLst>
              <a:ext uri="{FF2B5EF4-FFF2-40B4-BE49-F238E27FC236}">
                <a16:creationId xmlns:a16="http://schemas.microsoft.com/office/drawing/2014/main" id="{7A0C763A-C94D-6B1E-3D83-0C98EAD3CCF5}"/>
              </a:ext>
            </a:extLst>
          </p:cNvPr>
          <p:cNvSpPr txBox="1"/>
          <p:nvPr/>
        </p:nvSpPr>
        <p:spPr>
          <a:xfrm>
            <a:off x="6629755" y="2493468"/>
            <a:ext cx="1088286" cy="353943"/>
          </a:xfrm>
          <a:prstGeom prst="rect">
            <a:avLst/>
          </a:prstGeom>
          <a:noFill/>
          <a:ln>
            <a:solidFill>
              <a:schemeClr val="tx1"/>
            </a:solidFill>
          </a:ln>
        </p:spPr>
        <p:txBody>
          <a:bodyPr wrap="square" lIns="43200" rIns="43200" rtlCol="0" anchor="ctr" anchorCtr="0">
            <a:spAutoFit/>
          </a:bodyPr>
          <a:lstStyle/>
          <a:p>
            <a:pPr algn="ctr"/>
            <a:r>
              <a:rPr lang="da-DK" sz="900" b="1" dirty="0">
                <a:latin typeface="Arial Narrow" panose="020B0606020202030204" pitchFamily="34" charset="0"/>
              </a:rPr>
              <a:t>Maj Rosenstand </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24" name="Tekstboks 95">
            <a:extLst>
              <a:ext uri="{FF2B5EF4-FFF2-40B4-BE49-F238E27FC236}">
                <a16:creationId xmlns:a16="http://schemas.microsoft.com/office/drawing/2014/main" id="{2EC838CD-7D3E-9861-E285-65E31430BFD1}"/>
              </a:ext>
            </a:extLst>
          </p:cNvPr>
          <p:cNvSpPr txBox="1"/>
          <p:nvPr/>
        </p:nvSpPr>
        <p:spPr>
          <a:xfrm>
            <a:off x="7718135" y="2493193"/>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Steen Harrit Jacobsen</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25" name="Tekstboks 96">
            <a:extLst>
              <a:ext uri="{FF2B5EF4-FFF2-40B4-BE49-F238E27FC236}">
                <a16:creationId xmlns:a16="http://schemas.microsoft.com/office/drawing/2014/main" id="{C316F1E9-7E04-4C95-BF64-60025B6FE3FE}"/>
              </a:ext>
            </a:extLst>
          </p:cNvPr>
          <p:cNvSpPr txBox="1"/>
          <p:nvPr/>
        </p:nvSpPr>
        <p:spPr>
          <a:xfrm>
            <a:off x="9894846" y="2493248"/>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Martin Vive Ivø</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27" name="Tekstboks 99">
            <a:extLst>
              <a:ext uri="{FF2B5EF4-FFF2-40B4-BE49-F238E27FC236}">
                <a16:creationId xmlns:a16="http://schemas.microsoft.com/office/drawing/2014/main" id="{527F961E-1859-5992-CDF9-A23A686FEE39}"/>
              </a:ext>
            </a:extLst>
          </p:cNvPr>
          <p:cNvSpPr txBox="1"/>
          <p:nvPr/>
        </p:nvSpPr>
        <p:spPr>
          <a:xfrm>
            <a:off x="5253547" y="999669"/>
            <a:ext cx="1634766" cy="353943"/>
          </a:xfrm>
          <a:prstGeom prst="rect">
            <a:avLst/>
          </a:prstGeom>
          <a:noFill/>
          <a:ln>
            <a:solidFill>
              <a:schemeClr val="tx1"/>
            </a:solidFill>
          </a:ln>
        </p:spPr>
        <p:txBody>
          <a:bodyPr wrap="square" rtlCol="0" anchor="ctr" anchorCtr="0">
            <a:spAutoFit/>
          </a:bodyPr>
          <a:lstStyle/>
          <a:p>
            <a:pPr algn="ctr"/>
            <a:r>
              <a:rPr lang="da-DK" sz="900" b="1" dirty="0">
                <a:latin typeface="Arial" pitchFamily="34" charset="0"/>
                <a:cs typeface="Arial" pitchFamily="34" charset="0"/>
              </a:rPr>
              <a:t>Søren Lind Christiansen </a:t>
            </a:r>
            <a:r>
              <a:rPr lang="da-DK" sz="800" b="1" dirty="0">
                <a:latin typeface="Arial" pitchFamily="34" charset="0"/>
                <a:cs typeface="Arial" pitchFamily="34" charset="0"/>
              </a:rPr>
              <a:t>Universitetsdirektør </a:t>
            </a:r>
            <a:endParaRPr lang="da-DK" sz="1000" dirty="0">
              <a:latin typeface="Arial" pitchFamily="34" charset="0"/>
              <a:cs typeface="Arial" pitchFamily="34" charset="0"/>
            </a:endParaRPr>
          </a:p>
        </p:txBody>
      </p:sp>
      <p:sp>
        <p:nvSpPr>
          <p:cNvPr id="28" name="Tekstboks 55">
            <a:extLst>
              <a:ext uri="{FF2B5EF4-FFF2-40B4-BE49-F238E27FC236}">
                <a16:creationId xmlns:a16="http://schemas.microsoft.com/office/drawing/2014/main" id="{F9B3B056-9435-2CCA-2A91-4E7533BCD583}"/>
              </a:ext>
            </a:extLst>
          </p:cNvPr>
          <p:cNvSpPr txBox="1"/>
          <p:nvPr/>
        </p:nvSpPr>
        <p:spPr>
          <a:xfrm>
            <a:off x="10983849" y="2843794"/>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Fælles Service ESB</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Campusledelse og administration (økonomi, HR mm.)</a:t>
            </a:r>
          </a:p>
          <a:p>
            <a:pPr marL="86400" indent="-86400">
              <a:buFont typeface="Arial" panose="020B0604020202020204" pitchFamily="34" charset="0"/>
              <a:buChar char="•"/>
            </a:pPr>
            <a:r>
              <a:rPr lang="da-DK" sz="900" dirty="0">
                <a:latin typeface="Arial Narrow" panose="020B0606020202030204" pitchFamily="34" charset="0"/>
              </a:rPr>
              <a:t>IT Service</a:t>
            </a:r>
          </a:p>
          <a:p>
            <a:pPr marL="86400" indent="-86400">
              <a:buFont typeface="Arial" panose="020B0604020202020204" pitchFamily="34" charset="0"/>
              <a:buChar char="•"/>
            </a:pPr>
            <a:r>
              <a:rPr lang="da-DK" sz="900" dirty="0">
                <a:latin typeface="Arial Narrow" panose="020B0606020202030204" pitchFamily="34" charset="0"/>
              </a:rPr>
              <a:t>Campus- og bygningsservice (teknik, drift, vedligehold, rengøring)</a:t>
            </a:r>
          </a:p>
          <a:p>
            <a:pPr marL="86400" indent="-86400">
              <a:buFont typeface="Arial" panose="020B0604020202020204" pitchFamily="34" charset="0"/>
              <a:buChar char="•"/>
            </a:pPr>
            <a:r>
              <a:rPr lang="da-DK" sz="900" dirty="0">
                <a:latin typeface="Arial Narrow" panose="020B0606020202030204" pitchFamily="34" charset="0"/>
              </a:rPr>
              <a:t>Studievejledning, IK og boligformidling</a:t>
            </a:r>
          </a:p>
          <a:p>
            <a:pPr marL="86400" indent="-86400">
              <a:buFont typeface="Arial" panose="020B0604020202020204" pitchFamily="34" charset="0"/>
              <a:buChar char="•"/>
            </a:pPr>
            <a:r>
              <a:rPr lang="da-DK" sz="900" dirty="0">
                <a:latin typeface="Arial Narrow" panose="020B0606020202030204" pitchFamily="34" charset="0"/>
              </a:rPr>
              <a:t>Studiesekretariat (studieservice, skemalægning, lokalebookning mm.)</a:t>
            </a:r>
          </a:p>
          <a:p>
            <a:pPr marL="86400" indent="-86400">
              <a:buFont typeface="Arial" panose="020B0604020202020204" pitchFamily="34" charset="0"/>
              <a:buChar char="•"/>
            </a:pPr>
            <a:r>
              <a:rPr lang="da-DK" sz="900" dirty="0">
                <a:latin typeface="Arial Narrow" panose="020B0606020202030204" pitchFamily="34" charset="0"/>
              </a:rPr>
              <a:t>Kommunikation mm.</a:t>
            </a:r>
          </a:p>
        </p:txBody>
      </p:sp>
      <p:sp>
        <p:nvSpPr>
          <p:cNvPr id="29" name="Tekstboks 56">
            <a:extLst>
              <a:ext uri="{FF2B5EF4-FFF2-40B4-BE49-F238E27FC236}">
                <a16:creationId xmlns:a16="http://schemas.microsoft.com/office/drawing/2014/main" id="{ABE272A5-15AB-1FFB-99AB-AD653144EAA0}"/>
              </a:ext>
            </a:extLst>
          </p:cNvPr>
          <p:cNvSpPr txBox="1"/>
          <p:nvPr/>
        </p:nvSpPr>
        <p:spPr>
          <a:xfrm>
            <a:off x="10983781" y="2493195"/>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Anders S. Kristensen</a:t>
            </a:r>
          </a:p>
          <a:p>
            <a:pPr algn="ctr"/>
            <a:r>
              <a:rPr lang="da-DK" sz="800" b="1" dirty="0">
                <a:latin typeface="Arial Narrow" panose="020B0606020202030204" pitchFamily="34" charset="0"/>
              </a:rPr>
              <a:t>Campuschef</a:t>
            </a:r>
            <a:endParaRPr lang="da-DK" sz="1000" dirty="0">
              <a:latin typeface="Arial Narrow" panose="020B0606020202030204" pitchFamily="34" charset="0"/>
            </a:endParaRPr>
          </a:p>
        </p:txBody>
      </p:sp>
      <p:cxnSp>
        <p:nvCxnSpPr>
          <p:cNvPr id="30" name="Lige forbindelse 29">
            <a:extLst>
              <a:ext uri="{FF2B5EF4-FFF2-40B4-BE49-F238E27FC236}">
                <a16:creationId xmlns:a16="http://schemas.microsoft.com/office/drawing/2014/main" id="{EC9C7B45-B8B7-7E2E-E04E-1E2154B6FE44}"/>
              </a:ext>
            </a:extLst>
          </p:cNvPr>
          <p:cNvCxnSpPr>
            <a:cxnSpLocks/>
          </p:cNvCxnSpPr>
          <p:nvPr/>
        </p:nvCxnSpPr>
        <p:spPr>
          <a:xfrm>
            <a:off x="6070929" y="1377235"/>
            <a:ext cx="0" cy="7707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kstboks 36">
            <a:extLst>
              <a:ext uri="{FF2B5EF4-FFF2-40B4-BE49-F238E27FC236}">
                <a16:creationId xmlns:a16="http://schemas.microsoft.com/office/drawing/2014/main" id="{8CC27293-A77D-C3DC-E13F-F62D640C39A4}"/>
              </a:ext>
            </a:extLst>
          </p:cNvPr>
          <p:cNvSpPr txBox="1"/>
          <p:nvPr/>
        </p:nvSpPr>
        <p:spPr>
          <a:xfrm>
            <a:off x="5541469" y="2843978"/>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Kommunikation</a:t>
            </a:r>
          </a:p>
          <a:p>
            <a:pPr algn="ct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Strategi-kommunikation</a:t>
            </a:r>
          </a:p>
          <a:p>
            <a:pPr marL="86400" indent="-86400">
              <a:buFont typeface="Arial" panose="020B0604020202020204" pitchFamily="34" charset="0"/>
              <a:buChar char="•"/>
            </a:pPr>
            <a:r>
              <a:rPr lang="da-DK" sz="900" dirty="0">
                <a:latin typeface="Arial Narrow" panose="020B0606020202030204" pitchFamily="34" charset="0"/>
              </a:rPr>
              <a:t>Rådgivning af ledelsen vedr. kommunikation</a:t>
            </a:r>
          </a:p>
          <a:p>
            <a:pPr marL="86400" indent="-86400">
              <a:buFont typeface="Arial" panose="020B0604020202020204" pitchFamily="34" charset="0"/>
              <a:buChar char="•"/>
            </a:pPr>
            <a:r>
              <a:rPr lang="da-DK" sz="900" dirty="0">
                <a:latin typeface="Arial Narrow" panose="020B0606020202030204" pitchFamily="34" charset="0"/>
              </a:rPr>
              <a:t>Koordination af </a:t>
            </a:r>
            <a:r>
              <a:rPr lang="da-DK" sz="900" dirty="0" err="1">
                <a:latin typeface="Arial Narrow" panose="020B0606020202030204" pitchFamily="34" charset="0"/>
              </a:rPr>
              <a:t>tværfakultære</a:t>
            </a:r>
            <a:r>
              <a:rPr lang="da-DK" sz="900" dirty="0">
                <a:latin typeface="Arial Narrow" panose="020B0606020202030204" pitchFamily="34" charset="0"/>
              </a:rPr>
              <a:t> kommunikations-aktiviteter</a:t>
            </a:r>
          </a:p>
          <a:p>
            <a:pPr marL="86400" indent="-86400">
              <a:buFont typeface="Arial" panose="020B0604020202020204" pitchFamily="34" charset="0"/>
              <a:buChar char="•"/>
            </a:pPr>
            <a:r>
              <a:rPr lang="da-DK" sz="900" dirty="0">
                <a:latin typeface="Arial Narrow" panose="020B0606020202030204" pitchFamily="34" charset="0"/>
              </a:rPr>
              <a:t>Markedsføring</a:t>
            </a:r>
          </a:p>
          <a:p>
            <a:pPr marL="86400" indent="-86400">
              <a:buFont typeface="Arial" panose="020B0604020202020204" pitchFamily="34" charset="0"/>
              <a:buChar char="•"/>
            </a:pPr>
            <a:r>
              <a:rPr lang="da-DK" sz="900" dirty="0">
                <a:latin typeface="Arial Narrow" panose="020B0606020202030204" pitchFamily="34" charset="0"/>
              </a:rPr>
              <a:t>Presse</a:t>
            </a:r>
          </a:p>
          <a:p>
            <a:pPr marL="86400" indent="-86400">
              <a:buFont typeface="Arial" panose="020B0604020202020204" pitchFamily="34" charset="0"/>
              <a:buChar char="•"/>
            </a:pPr>
            <a:r>
              <a:rPr lang="da-DK" sz="900" dirty="0">
                <a:latin typeface="Arial Narrow" panose="020B0606020202030204" pitchFamily="34" charset="0"/>
              </a:rPr>
              <a:t>Web: aau.dk og intranet</a:t>
            </a:r>
          </a:p>
          <a:p>
            <a:pPr marL="86400" indent="-86400">
              <a:buFont typeface="Arial" panose="020B0604020202020204" pitchFamily="34" charset="0"/>
              <a:buChar char="•"/>
            </a:pPr>
            <a:r>
              <a:rPr lang="da-DK" sz="900" dirty="0">
                <a:latin typeface="Arial Narrow" panose="020B0606020202030204" pitchFamily="34" charset="0"/>
              </a:rPr>
              <a:t>Events</a:t>
            </a:r>
          </a:p>
        </p:txBody>
      </p:sp>
      <p:sp>
        <p:nvSpPr>
          <p:cNvPr id="32" name="Tekstboks 91">
            <a:extLst>
              <a:ext uri="{FF2B5EF4-FFF2-40B4-BE49-F238E27FC236}">
                <a16:creationId xmlns:a16="http://schemas.microsoft.com/office/drawing/2014/main" id="{60804C4F-B910-5DE9-0BFD-85F49F614A45}"/>
              </a:ext>
            </a:extLst>
          </p:cNvPr>
          <p:cNvSpPr txBox="1"/>
          <p:nvPr/>
        </p:nvSpPr>
        <p:spPr>
          <a:xfrm>
            <a:off x="5541470" y="2493242"/>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Susse Maria Holst</a:t>
            </a:r>
          </a:p>
          <a:p>
            <a:pPr algn="ctr"/>
            <a:r>
              <a:rPr lang="da-DK" sz="800" b="1" dirty="0">
                <a:latin typeface="Arial Narrow" panose="020B0606020202030204" pitchFamily="34" charset="0"/>
              </a:rPr>
              <a:t>Vicedirektør </a:t>
            </a:r>
            <a:endParaRPr lang="da-DK" sz="1000" dirty="0">
              <a:latin typeface="Arial Narrow" panose="020B0606020202030204" pitchFamily="34" charset="0"/>
            </a:endParaRPr>
          </a:p>
        </p:txBody>
      </p:sp>
      <p:sp>
        <p:nvSpPr>
          <p:cNvPr id="33" name="Tekstboks 55">
            <a:extLst>
              <a:ext uri="{FF2B5EF4-FFF2-40B4-BE49-F238E27FC236}">
                <a16:creationId xmlns:a16="http://schemas.microsoft.com/office/drawing/2014/main" id="{ADE25538-5E3A-4DCF-F1FC-4100799D95AC}"/>
              </a:ext>
            </a:extLst>
          </p:cNvPr>
          <p:cNvSpPr txBox="1"/>
          <p:nvPr/>
        </p:nvSpPr>
        <p:spPr>
          <a:xfrm>
            <a:off x="8805425" y="2843793"/>
            <a:ext cx="1088286" cy="3556800"/>
          </a:xfrm>
          <a:prstGeom prst="rect">
            <a:avLst/>
          </a:prstGeom>
          <a:noFill/>
          <a:ln>
            <a:solidFill>
              <a:schemeClr val="tx1"/>
            </a:solidFill>
          </a:ln>
        </p:spPr>
        <p:txBody>
          <a:bodyPr wrap="square" lIns="43200" rIns="43200" rtlCol="0">
            <a:spAutoFit/>
          </a:bodyPr>
          <a:lstStyle/>
          <a:p>
            <a:r>
              <a:rPr lang="da-DK" sz="900" b="1" dirty="0">
                <a:latin typeface="Arial Narrow" panose="020B0606020202030204" pitchFamily="34" charset="0"/>
              </a:rPr>
              <a:t>Forskningsservice</a:t>
            </a:r>
            <a:br>
              <a:rPr lang="da-DK" sz="900" b="1" dirty="0">
                <a:latin typeface="Arial Narrow" panose="020B0606020202030204" pitchFamily="34" charset="0"/>
              </a:rPr>
            </a:br>
            <a:endParaRPr lang="da-DK" sz="900" dirty="0">
              <a:latin typeface="Arial Narrow" panose="020B0606020202030204" pitchFamily="34" charset="0"/>
            </a:endParaRPr>
          </a:p>
          <a:p>
            <a:pPr marL="86400" indent="-86400">
              <a:buFont typeface="Arial" panose="020B0604020202020204" pitchFamily="34" charset="0"/>
              <a:buChar char="•"/>
            </a:pPr>
            <a:r>
              <a:rPr lang="da-DK" sz="900" dirty="0">
                <a:latin typeface="Arial Narrow" panose="020B0606020202030204" pitchFamily="34" charset="0"/>
              </a:rPr>
              <a:t>Procesenheden</a:t>
            </a:r>
          </a:p>
          <a:p>
            <a:pPr marL="86400" indent="-86400">
              <a:buFont typeface="Arial" panose="020B0604020202020204" pitchFamily="34" charset="0"/>
              <a:buChar char="•"/>
            </a:pPr>
            <a:r>
              <a:rPr lang="da-DK" sz="900" dirty="0">
                <a:latin typeface="Arial Narrow" panose="020B0606020202030204" pitchFamily="34" charset="0"/>
              </a:rPr>
              <a:t>Missionssekretariat</a:t>
            </a:r>
          </a:p>
          <a:p>
            <a:pPr marL="86400" indent="-86400">
              <a:buFont typeface="Arial" panose="020B0604020202020204" pitchFamily="34" charset="0"/>
              <a:buChar char="•"/>
            </a:pPr>
            <a:r>
              <a:rPr lang="da-DK" sz="900" dirty="0">
                <a:latin typeface="Arial Narrow" panose="020B0606020202030204" pitchFamily="34" charset="0"/>
              </a:rPr>
              <a:t>Fundraising &amp; Projektledelse (F&amp;P)</a:t>
            </a:r>
          </a:p>
          <a:p>
            <a:pPr marL="86400" indent="-86400">
              <a:buFont typeface="Arial" panose="020B0604020202020204" pitchFamily="34" charset="0"/>
              <a:buChar char="•"/>
            </a:pPr>
            <a:r>
              <a:rPr lang="da-DK" sz="900" dirty="0">
                <a:latin typeface="Arial Narrow" panose="020B0606020202030204" pitchFamily="34" charset="0"/>
              </a:rPr>
              <a:t>AAU Ph.d.</a:t>
            </a:r>
          </a:p>
          <a:p>
            <a:pPr marL="86400" indent="-86400">
              <a:buFont typeface="Arial" panose="020B0604020202020204" pitchFamily="34" charset="0"/>
              <a:buChar char="•"/>
            </a:pPr>
            <a:r>
              <a:rPr lang="da-DK" sz="900" dirty="0">
                <a:latin typeface="Arial Narrow" panose="020B0606020202030204" pitchFamily="34" charset="0"/>
              </a:rPr>
              <a:t>Kontraktenheden</a:t>
            </a:r>
          </a:p>
        </p:txBody>
      </p:sp>
      <p:sp>
        <p:nvSpPr>
          <p:cNvPr id="34" name="Tekstboks 56">
            <a:extLst>
              <a:ext uri="{FF2B5EF4-FFF2-40B4-BE49-F238E27FC236}">
                <a16:creationId xmlns:a16="http://schemas.microsoft.com/office/drawing/2014/main" id="{B5471256-1835-5EBC-0502-77F102472F93}"/>
              </a:ext>
            </a:extLst>
          </p:cNvPr>
          <p:cNvSpPr txBox="1"/>
          <p:nvPr/>
        </p:nvSpPr>
        <p:spPr>
          <a:xfrm>
            <a:off x="8805357" y="2493193"/>
            <a:ext cx="1088286" cy="353943"/>
          </a:xfrm>
          <a:prstGeom prst="rect">
            <a:avLst/>
          </a:prstGeom>
          <a:noFill/>
          <a:ln>
            <a:solidFill>
              <a:schemeClr val="tx1"/>
            </a:solidFill>
          </a:ln>
        </p:spPr>
        <p:txBody>
          <a:bodyPr wrap="square" lIns="43200" rIns="43200" rtlCol="0" anchor="t" anchorCtr="0">
            <a:spAutoFit/>
          </a:bodyPr>
          <a:lstStyle/>
          <a:p>
            <a:pPr algn="ctr"/>
            <a:r>
              <a:rPr lang="da-DK" sz="900" b="1" dirty="0">
                <a:latin typeface="Arial Narrow" panose="020B0606020202030204" pitchFamily="34" charset="0"/>
              </a:rPr>
              <a:t>Nina Schjoldager</a:t>
            </a:r>
          </a:p>
          <a:p>
            <a:pPr algn="ctr"/>
            <a:r>
              <a:rPr lang="da-DK" sz="800" b="1" dirty="0">
                <a:latin typeface="Arial Narrow" panose="020B0606020202030204" pitchFamily="34" charset="0"/>
              </a:rPr>
              <a:t>Vicedirektør</a:t>
            </a:r>
            <a:endParaRPr lang="da-DK" sz="1000" dirty="0">
              <a:latin typeface="Arial Narrow" panose="020B0606020202030204" pitchFamily="34" charset="0"/>
            </a:endParaRPr>
          </a:p>
        </p:txBody>
      </p:sp>
      <p:sp>
        <p:nvSpPr>
          <p:cNvPr id="35" name="Tekstboks 99">
            <a:extLst>
              <a:ext uri="{FF2B5EF4-FFF2-40B4-BE49-F238E27FC236}">
                <a16:creationId xmlns:a16="http://schemas.microsoft.com/office/drawing/2014/main" id="{6880F362-C85C-1B07-2B34-1E975442DC84}"/>
              </a:ext>
            </a:extLst>
          </p:cNvPr>
          <p:cNvSpPr txBox="1"/>
          <p:nvPr/>
        </p:nvSpPr>
        <p:spPr>
          <a:xfrm>
            <a:off x="6888313" y="1541440"/>
            <a:ext cx="1298446" cy="230832"/>
          </a:xfrm>
          <a:prstGeom prst="rect">
            <a:avLst/>
          </a:prstGeom>
          <a:noFill/>
          <a:ln>
            <a:solidFill>
              <a:schemeClr val="tx1"/>
            </a:solidFill>
          </a:ln>
        </p:spPr>
        <p:txBody>
          <a:bodyPr wrap="square" rtlCol="0" anchor="ctr" anchorCtr="0">
            <a:spAutoFit/>
          </a:bodyPr>
          <a:lstStyle/>
          <a:p>
            <a:pPr algn="ctr"/>
            <a:r>
              <a:rPr lang="da-DK" sz="900" b="1" dirty="0">
                <a:latin typeface="Arial" pitchFamily="34" charset="0"/>
                <a:cs typeface="Arial" pitchFamily="34" charset="0"/>
              </a:rPr>
              <a:t>AAU EU-kontor</a:t>
            </a:r>
            <a:endParaRPr lang="da-DK" sz="1000" dirty="0">
              <a:latin typeface="Arial" pitchFamily="34" charset="0"/>
              <a:cs typeface="Arial" pitchFamily="34" charset="0"/>
            </a:endParaRPr>
          </a:p>
        </p:txBody>
      </p:sp>
      <p:cxnSp>
        <p:nvCxnSpPr>
          <p:cNvPr id="36" name="Lige forbindelse 35">
            <a:extLst>
              <a:ext uri="{FF2B5EF4-FFF2-40B4-BE49-F238E27FC236}">
                <a16:creationId xmlns:a16="http://schemas.microsoft.com/office/drawing/2014/main" id="{451957EC-9452-0C7F-15B3-2E5C1BECB139}"/>
              </a:ext>
            </a:extLst>
          </p:cNvPr>
          <p:cNvCxnSpPr>
            <a:cxnSpLocks/>
          </p:cNvCxnSpPr>
          <p:nvPr/>
        </p:nvCxnSpPr>
        <p:spPr>
          <a:xfrm flipH="1">
            <a:off x="6070929" y="1670981"/>
            <a:ext cx="817384" cy="5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6382605"/>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1.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4.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4.xml><?xml version="1.0" encoding="utf-8"?>
<a:theme xmlns:a="http://schemas.openxmlformats.org/drawingml/2006/main" name="AAU PowerPoint - Blue">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9317A137-B940-47C4-9CBA-CAC799E9FD86}"/>
    </a:ext>
  </a:extLst>
</a:theme>
</file>

<file path=ppt/theme/theme5.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6.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7.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ppt/theme/theme9.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12969</TotalTime>
  <Words>9672</Words>
  <Application>Microsoft Office PowerPoint</Application>
  <PresentationFormat>Widescreen</PresentationFormat>
  <Paragraphs>1200</Paragraphs>
  <Slides>52</Slides>
  <Notes>52</Notes>
  <HiddenSlides>0</HiddenSlides>
  <MMClips>0</MMClips>
  <ScaleCrop>false</ScaleCrop>
  <HeadingPairs>
    <vt:vector size="6" baseType="variant">
      <vt:variant>
        <vt:lpstr>Benyttede skrifttyper</vt:lpstr>
      </vt:variant>
      <vt:variant>
        <vt:i4>10</vt:i4>
      </vt:variant>
      <vt:variant>
        <vt:lpstr>Tema</vt:lpstr>
      </vt:variant>
      <vt:variant>
        <vt:i4>14</vt:i4>
      </vt:variant>
      <vt:variant>
        <vt:lpstr>Slidetitler</vt:lpstr>
      </vt:variant>
      <vt:variant>
        <vt:i4>52</vt:i4>
      </vt:variant>
    </vt:vector>
  </HeadingPairs>
  <TitlesOfParts>
    <vt:vector size="76" baseType="lpstr">
      <vt:lpstr>Arial</vt:lpstr>
      <vt:lpstr>Arial Black</vt:lpstr>
      <vt:lpstr>Arial Narrow</vt:lpstr>
      <vt:lpstr>Barlow</vt:lpstr>
      <vt:lpstr>Butler</vt:lpstr>
      <vt:lpstr>Calibri</vt:lpstr>
      <vt:lpstr>Calibri Light</vt:lpstr>
      <vt:lpstr>Source Sans Pro</vt:lpstr>
      <vt:lpstr>Times New Roman</vt:lpstr>
      <vt:lpstr>Wingdings</vt:lpstr>
      <vt:lpstr>AAU PowerPoint</vt:lpstr>
      <vt:lpstr>1_AAU PowerPoint</vt:lpstr>
      <vt:lpstr>2_AAU PowerPoint</vt:lpstr>
      <vt:lpstr>AAU PowerPoint - Blue</vt:lpstr>
      <vt:lpstr>3_AAU PowerPoint</vt:lpstr>
      <vt:lpstr>4_AAU PowerPoint</vt:lpstr>
      <vt:lpstr>Office-tema</vt:lpstr>
      <vt:lpstr>5_AAU PowerPoint</vt:lpstr>
      <vt:lpstr>6_AAU PowerPoint</vt:lpstr>
      <vt:lpstr>7_AAU PowerPoint</vt:lpstr>
      <vt:lpstr>8_AAU PowerPoint</vt:lpstr>
      <vt:lpstr>9_AAU PowerPoint</vt:lpstr>
      <vt:lpstr>10_AAU PowerPoint</vt:lpstr>
      <vt:lpstr>11_AAU PowerPoint</vt:lpstr>
      <vt:lpstr>AALBORG UNIVERSITET</vt:lpstr>
      <vt:lpstr>INDHOLD</vt:lpstr>
      <vt:lpstr>AALBORG UNIVERSITET (AAU)</vt:lpstr>
      <vt:lpstr>AAU FAKTA</vt:lpstr>
      <vt:lpstr>INDTÆGTER  </vt:lpstr>
      <vt:lpstr>ET UNIVERSITET - TRE CAMPUSSER</vt:lpstr>
      <vt:lpstr>LEDELSEN </vt:lpstr>
      <vt:lpstr>PowerPoint-præsentation</vt:lpstr>
      <vt:lpstr>FÆLLES SERVICE </vt:lpstr>
      <vt:lpstr>NØGLETAL FOR FAKULTETERNE</vt:lpstr>
      <vt:lpstr>AAU – HVEM ER VI?</vt:lpstr>
      <vt:lpstr>AAU-TILGANGEN = SYNERGI MELLEM AAU’S KERNEAKTIVITETER</vt:lpstr>
      <vt:lpstr>AAU OG DE STUDERENDE</vt:lpstr>
      <vt:lpstr>AAU HAR EUROPAS BEDSTE INGENIØRUDDANNELSER - OG DE FJERDEBEDSTE I VERDEN</vt:lpstr>
      <vt:lpstr>STUDERENDE BACHELOR- OG KANDIDATOPTAGET PÅ AAU 2014-23 (1. OG 7. SEM.)</vt:lpstr>
      <vt:lpstr>UDDANNELSESOMRÅDER PÅ AAU </vt:lpstr>
      <vt:lpstr>VORES LÆRINGSMODEL</vt:lpstr>
      <vt:lpstr>PROBLEM- OG PROJEKT- BASERET LÆRING (AAU-TILGANGEN)</vt:lpstr>
      <vt:lpstr>LÆRINGSPROCESSENS  ELEMENTER </vt:lpstr>
      <vt:lpstr>MAKE IT REAL</vt:lpstr>
      <vt:lpstr>HVORFOR HOLDE  FAST I PBL? </vt:lpstr>
      <vt:lpstr>FORSKNING OG RANKING</vt:lpstr>
      <vt:lpstr>FORSKNING PÅ HØJT  INTERNATIONALT NIVEAU</vt:lpstr>
      <vt:lpstr>DET TEKNISKE FAKULTET FOR IT OG DESIGN </vt:lpstr>
      <vt:lpstr>DET INGENIØR- OG NATURVIDENSKABELIGE FAKULTET</vt:lpstr>
      <vt:lpstr>DET SUNDHEDSVIDEN-SKABELIGE FAKULTET</vt:lpstr>
      <vt:lpstr>DET HUMANISTISKE OG SAMFUNDSVIDENSKABELIGE FAKULTET</vt:lpstr>
      <vt:lpstr>SSH PROFIL OG PEJLEMÆRKER</vt:lpstr>
      <vt:lpstr>VIDENSAMARBEJDE </vt:lpstr>
      <vt:lpstr>STÆRKE TIL SAMARBEJDE</vt:lpstr>
      <vt:lpstr>AAU SAMARBEJDER MED VIRKSOMHEDER I HELE DANMARK</vt:lpstr>
      <vt:lpstr>TRADITION FOR AT SAMARBEJDE</vt:lpstr>
      <vt:lpstr>VÆRDI FOR SAMFUNDET</vt:lpstr>
      <vt:lpstr>SAMMEN ER  VI BEDST </vt:lpstr>
      <vt:lpstr>AAU INNOVATE </vt:lpstr>
      <vt:lpstr>AAU STRATEGI VIDEN FOR VERDEN 2022-26</vt:lpstr>
      <vt:lpstr>AAU VISION 2026</vt:lpstr>
      <vt:lpstr>AAU’S SÆRKENDER</vt:lpstr>
      <vt:lpstr>AAU’s STRATEGISKE FOKUSPUNKTER</vt:lpstr>
      <vt:lpstr>DELVISION FOR UDDANNELSE</vt:lpstr>
      <vt:lpstr>DELVISION FOR FORSKNING</vt:lpstr>
      <vt:lpstr>DELVISION FOR VIDENSAMARBEJDE</vt:lpstr>
      <vt:lpstr>PowerPoint-præsentation</vt:lpstr>
      <vt:lpstr>DELVISION FOR ORGANISATION OG LEDELSE</vt:lpstr>
      <vt:lpstr>DELVISION FOR ADMINISTRATION OG SERVICE</vt:lpstr>
      <vt:lpstr>Prioriterede mål for 2024</vt:lpstr>
      <vt:lpstr>AALBORG UNIVERSITETS VISION  MOD 2021 </vt:lpstr>
      <vt:lpstr>POLITIK FOR BÆREDYGTIG UDVIKLING PÅ AAU (UDDRAG)</vt:lpstr>
      <vt:lpstr>KLIMAMÅL FOR AAU</vt:lpstr>
      <vt:lpstr>BÆREDYGTIG UDVIKLING PÅ HØJESTE INTERNATIONALE NIVEAU</vt:lpstr>
      <vt:lpstr>PowerPoint-præsentation</vt:lpstr>
      <vt:lpstr>TAK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Søren Emil Søe Degn</cp:lastModifiedBy>
  <cp:revision>935</cp:revision>
  <cp:lastPrinted>2021-11-24T13:18:55Z</cp:lastPrinted>
  <dcterms:created xsi:type="dcterms:W3CDTF">2016-11-10T06:07:03Z</dcterms:created>
  <dcterms:modified xsi:type="dcterms:W3CDTF">2024-10-02T08:30:55Z</dcterms:modified>
</cp:coreProperties>
</file>